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  <p:sldMasterId id="2147483696" r:id="rId5"/>
  </p:sldMasterIdLst>
  <p:notesMasterIdLst>
    <p:notesMasterId r:id="rId53"/>
  </p:notesMasterIdLst>
  <p:handoutMasterIdLst>
    <p:handoutMasterId r:id="rId54"/>
  </p:handoutMasterIdLst>
  <p:sldIdLst>
    <p:sldId id="327" r:id="rId6"/>
    <p:sldId id="257" r:id="rId7"/>
    <p:sldId id="258" r:id="rId8"/>
    <p:sldId id="259" r:id="rId9"/>
    <p:sldId id="298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330" r:id="rId18"/>
    <p:sldId id="331" r:id="rId19"/>
    <p:sldId id="271" r:id="rId20"/>
    <p:sldId id="284" r:id="rId21"/>
    <p:sldId id="273" r:id="rId22"/>
    <p:sldId id="332" r:id="rId23"/>
    <p:sldId id="333" r:id="rId24"/>
    <p:sldId id="276" r:id="rId25"/>
    <p:sldId id="277" r:id="rId26"/>
    <p:sldId id="278" r:id="rId27"/>
    <p:sldId id="280" r:id="rId28"/>
    <p:sldId id="281" r:id="rId29"/>
    <p:sldId id="282" r:id="rId30"/>
    <p:sldId id="283" r:id="rId31"/>
    <p:sldId id="334" r:id="rId32"/>
    <p:sldId id="285" r:id="rId33"/>
    <p:sldId id="286" r:id="rId34"/>
    <p:sldId id="287" r:id="rId35"/>
    <p:sldId id="335" r:id="rId36"/>
    <p:sldId id="336" r:id="rId37"/>
    <p:sldId id="294" r:id="rId38"/>
    <p:sldId id="291" r:id="rId39"/>
    <p:sldId id="292" r:id="rId40"/>
    <p:sldId id="293" r:id="rId41"/>
    <p:sldId id="321" r:id="rId42"/>
    <p:sldId id="295" r:id="rId43"/>
    <p:sldId id="296" r:id="rId44"/>
    <p:sldId id="297" r:id="rId45"/>
    <p:sldId id="288" r:id="rId46"/>
    <p:sldId id="337" r:id="rId47"/>
    <p:sldId id="299" r:id="rId48"/>
    <p:sldId id="300" r:id="rId49"/>
    <p:sldId id="301" r:id="rId50"/>
    <p:sldId id="302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56" d="100"/>
          <a:sy n="56" d="100"/>
        </p:scale>
        <p:origin x="124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commentAuthors" Target="commentAuthor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microsoft.com/office/2015/10/relationships/revisionInfo" Target="revisionInfo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679834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577377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376039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33124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64675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81145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571076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333940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183272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5999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86385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lang="en-CA" smtClean="0"/>
              <a:t>‹#›</a:t>
            </a:fld>
            <a:endParaRPr lang="en-CA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907185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678410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3230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707342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53750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35417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38100">
              <a:lnSpc>
                <a:spcPts val="1100"/>
              </a:lnSpc>
            </a:pPr>
            <a:fld id="{81D60167-4931-47E6-BA6A-407CBD079E47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012990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vassherif98/IBM_Data_Science_Professional_Certification/blob/master/10.Applied_Data_Science_Capstone/Week%202%20EDA/EDA%20with%20Visualization.ipynb" TargetMode="Externa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vassherif98/IBM_Data_Science_Professional_Certification/blob/master/10.Applied_Data_Science_Capstone/Week%202%20EDA/EDA%20with%20SQL.ipynb" TargetMode="Externa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vassherif98/IBM_Data_Science_Professional_Certification/blob/master/10.Applied_Data_Science_Capstone/Week%203%20Interactive%20Visual%20Analytics%20and%20Dashboard/Interactive%20Visual%20Analytics%20with%20Folium.ipynb" TargetMode="Externa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vassherif98/IBM_Data_Science_Professional_Certification/blob/master/10.Applied_Data_Science_Capstone/Week%203%20Interactive%20Visual%20Analytics%20and%20Dashboard/spacex_dash_app.py" TargetMode="Externa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vassherif98/IBM_Data_Science_Professional_Certification/blob/master/10.Applied_Data_Science_Capstone/Week%204%20Predictive%20Analysis%20(Classification)/Machine%20Learning%20Prediction.ipynb" TargetMode="Externa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6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professional-certificates/ibm-data-science?&amp;instructors" TargetMode="External"/><Relationship Id="rId2" Type="http://schemas.openxmlformats.org/officeDocument/2006/relationships/hyperlink" Target="https://github.com/navassherif98/IBM_Data_Science_Professional_Certification/blob/master/10.Applied_Data_Science_Capstone/Week%204%20Predictive%20Analysis%20(Classification)/Machine%20Learning%20Prediction.ipynb" TargetMode="Externa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hyperlink" Target="https://github.com/navassherif98/IBM_Data_Science_Professional_Certification/blob/master/10.Applied_Data_Science_Capstone/Week%201%20Introduction/Data%20Collection%20Api%20.ipynb" TargetMode="External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jpg"/><Relationship Id="rId3" Type="http://schemas.openxmlformats.org/officeDocument/2006/relationships/image" Target="../media/image29.jp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hyperlink" Target="https://github.com/navassherif98/IBM_Data_Science_Professional_Certification/blob/master/10.Applied_Data_Science_Capstone/Week%201%20Introduction/Data%20Collection%20with%20Web%20Scraping.ipynb" TargetMode="External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vassherif98/IBM_Data_Science_Professional_Certification/blob/master/10.Applied_Data_Science_Capstone/Week%201%20Introduction/Data%20wrangling%20.ipynb" TargetMode="Externa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&lt;Tianhang&gt;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&lt;2023-10-31&gt;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3291" y="1737360"/>
            <a:ext cx="996696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096">
            <a:solidFill>
              <a:srgbClr val="7D7D7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635" y="543559"/>
            <a:ext cx="65341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70" dirty="0"/>
              <a:t>EDA </a:t>
            </a:r>
            <a:r>
              <a:rPr spc="-45" dirty="0"/>
              <a:t>with </a:t>
            </a:r>
            <a:r>
              <a:rPr spc="-340" dirty="0"/>
              <a:t>Data</a:t>
            </a:r>
            <a:r>
              <a:rPr spc="-650" dirty="0"/>
              <a:t> </a:t>
            </a:r>
            <a:r>
              <a:rPr spc="-270" dirty="0"/>
              <a:t>Visualization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r" defTabSz="4572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38100" marR="0" lvl="0" indent="0" algn="r" defTabSz="4572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1824608"/>
            <a:ext cx="9963150" cy="358394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 marR="556260" lvl="0" indent="0" algn="l" defTabSz="457200" rtl="0" eaLnBrk="1" fontAlgn="auto" latinLnBrk="0" hangingPunct="1">
              <a:lnSpc>
                <a:spcPts val="2210"/>
              </a:lnSpc>
              <a:spcBef>
                <a:spcPts val="3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Exploratory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Data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Analysis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performed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on variables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Flight 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Number,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Payload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Mass,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Launch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Site, 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Orbit, Class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and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-13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Year.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heavy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Carlito"/>
                <a:ea typeface="+mn-ea"/>
                <a:cs typeface="Carlito"/>
              </a:rPr>
              <a:t>Plots</a:t>
            </a:r>
            <a:r>
              <a:rPr kumimoji="0" sz="2000" b="0" i="0" u="heavy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Carlito"/>
                <a:ea typeface="+mn-ea"/>
                <a:cs typeface="Carlito"/>
              </a:rPr>
              <a:t> </a:t>
            </a:r>
            <a:r>
              <a:rPr kumimoji="0" sz="2000" b="0" i="0" u="heavy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Carlito"/>
                <a:ea typeface="+mn-ea"/>
                <a:cs typeface="Carlito"/>
              </a:rPr>
              <a:t>Used: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2700" marR="405765" lvl="0" indent="0" algn="l" defTabSz="457200" rtl="0" eaLnBrk="1" fontAlgn="auto" latinLnBrk="0" hangingPunct="1">
              <a:lnSpc>
                <a:spcPts val="2210"/>
              </a:lnSpc>
              <a:spcBef>
                <a:spcPts val="14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Flight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Number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vs.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Payload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Mass,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Flight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Number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vs.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Launch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Site,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Payload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Mass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vs.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Launch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Site, 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Orbit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vs.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Success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Rate,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Flight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Number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vs.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Orbit,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Payload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vs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Orbit,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and Success </a:t>
            </a:r>
            <a:r>
              <a:rPr kumimoji="0" sz="2000" b="0" i="0" u="none" strike="noStrike" kern="1200" cap="none" spc="-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Yearly</a:t>
            </a:r>
            <a:r>
              <a:rPr kumimoji="0" sz="2000" b="0" i="0" u="none" strike="noStrike" kern="1200" cap="none" spc="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-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Trend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2700" marR="0" lvl="0" indent="0" algn="l" defTabSz="457200" rtl="0" eaLnBrk="1" fontAlgn="auto" latinLnBrk="0" hangingPunct="1">
              <a:lnSpc>
                <a:spcPts val="2300"/>
              </a:lnSpc>
              <a:spcBef>
                <a:spcPts val="11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Scatter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plots, line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charts, and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bar plots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were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used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to compare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relationships between variables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to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2700" marR="0" lvl="0" indent="0" algn="l" defTabSz="4572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decide if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relationship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exists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so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that they could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be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used in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training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 machine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learning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model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2700" marR="5080" lvl="0" indent="0" algn="l" defTabSz="457200" rtl="0" eaLnBrk="1" fontAlgn="auto" latinLnBrk="0" hangingPunct="1">
              <a:lnSpc>
                <a:spcPct val="100000"/>
              </a:lnSpc>
              <a:spcBef>
                <a:spcPts val="1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heavy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Carlito"/>
                <a:ea typeface="+mn-ea"/>
                <a:cs typeface="Carlito"/>
              </a:rPr>
              <a:t>GitHub </a:t>
            </a:r>
            <a:r>
              <a:rPr kumimoji="0" sz="2000" b="0" i="0" u="heavy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Carlito"/>
                <a:ea typeface="+mn-ea"/>
                <a:cs typeface="Carlito"/>
              </a:rPr>
              <a:t>url: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lang="en-IN" sz="2000" b="0" i="0" u="heavy" strike="noStrike" kern="1200" cap="none" spc="-10" normalizeH="0" baseline="0" noProof="0" dirty="0">
                <a:ln>
                  <a:noFill/>
                </a:ln>
                <a:solidFill>
                  <a:srgbClr val="2996E1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Carlito"/>
                <a:ea typeface="+mn-ea"/>
                <a:cs typeface="Carlito"/>
                <a:hlinkClick r:id="rId2"/>
              </a:rPr>
              <a:t>https://github.com/navassherif98/IBM_Data_Science_Professional_Certification/blob/master/10.Applied_Data_Science_Capstone/Week%202%20EDA/EDA%20with%20Visualization.ipynb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3291" y="1737360"/>
            <a:ext cx="996696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096">
            <a:solidFill>
              <a:srgbClr val="7D7D7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635" y="543559"/>
            <a:ext cx="32454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70" dirty="0"/>
              <a:t>EDA </a:t>
            </a:r>
            <a:r>
              <a:rPr spc="-45" dirty="0"/>
              <a:t>with</a:t>
            </a:r>
            <a:r>
              <a:rPr spc="-280" dirty="0"/>
              <a:t> </a:t>
            </a:r>
            <a:r>
              <a:rPr spc="-770" dirty="0"/>
              <a:t>SQL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r" defTabSz="4572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38100" marR="0" lvl="0" indent="0" algn="r" defTabSz="4572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1622485"/>
            <a:ext cx="9687560" cy="3925570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Loaded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data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set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into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IBM DB2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Database.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Queried using SQL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Python</a:t>
            </a:r>
            <a:r>
              <a:rPr kumimoji="0" sz="2000" b="0" i="0" u="none" strike="noStrike" kern="1200" cap="none" spc="-10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integration.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Queries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were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made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to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get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better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understanding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of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</a:t>
            </a:r>
            <a:r>
              <a:rPr kumimoji="0" sz="2000" b="0" i="0" u="none" strike="noStrike" kern="1200" cap="none" spc="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dataset.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2700" marR="434975" lvl="0" indent="0" algn="l" defTabSz="457200" rtl="0" eaLnBrk="1" fontAlgn="auto" latinLnBrk="0" hangingPunct="1">
              <a:lnSpc>
                <a:spcPts val="2200"/>
              </a:lnSpc>
              <a:spcBef>
                <a:spcPts val="14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Queried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information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about launch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site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names, mission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outcomes, various pay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load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sizes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of 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customers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and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booster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versions,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and landing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outcomes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2700" marR="5080" lvl="0" indent="0" algn="l" defTabSz="457200" rtl="0" eaLnBrk="1" fontAlgn="auto" latinLnBrk="0" hangingPunct="1">
              <a:lnSpc>
                <a:spcPct val="14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heavy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Carlito"/>
                <a:ea typeface="+mn-ea"/>
                <a:cs typeface="Carlito"/>
              </a:rPr>
              <a:t>GitHub </a:t>
            </a:r>
            <a:r>
              <a:rPr kumimoji="0" sz="2000" b="0" i="0" u="heavy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Carlito"/>
                <a:ea typeface="+mn-ea"/>
                <a:cs typeface="Carlito"/>
              </a:rPr>
              <a:t>url: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lang="en-IN" sz="2000" b="0" i="0" u="heavy" strike="noStrike" kern="1200" cap="none" spc="-5" normalizeH="0" baseline="0" noProof="0" dirty="0">
                <a:ln>
                  <a:noFill/>
                </a:ln>
                <a:solidFill>
                  <a:srgbClr val="2996E1"/>
                </a:solidFill>
                <a:effectLst/>
                <a:uLnTx/>
                <a:uFill>
                  <a:solidFill>
                    <a:srgbClr val="2996E1"/>
                  </a:solidFill>
                </a:uFill>
                <a:latin typeface="Carlito"/>
                <a:ea typeface="+mn-ea"/>
                <a:cs typeface="Carlito"/>
                <a:hlinkClick r:id="rId2"/>
              </a:rPr>
              <a:t>https://github.com/navassherif98/IBM_Data_Science_Professional_Certification/blob/master/10.Applied_Data_Science_Capstone/Week%202%20EDA/EDA%20with%20SQL.ipynb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3291" y="1737360"/>
            <a:ext cx="996696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096">
            <a:solidFill>
              <a:srgbClr val="7D7D7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635" y="543559"/>
            <a:ext cx="87337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5" dirty="0"/>
              <a:t>Build </a:t>
            </a:r>
            <a:r>
              <a:rPr spc="-315" dirty="0"/>
              <a:t>an </a:t>
            </a:r>
            <a:r>
              <a:rPr spc="-190" dirty="0"/>
              <a:t>interactive </a:t>
            </a:r>
            <a:r>
              <a:rPr spc="-295" dirty="0"/>
              <a:t>map </a:t>
            </a:r>
            <a:r>
              <a:rPr spc="-45" dirty="0"/>
              <a:t>with</a:t>
            </a:r>
            <a:r>
              <a:rPr spc="-780" dirty="0"/>
              <a:t> </a:t>
            </a:r>
            <a:r>
              <a:rPr spc="-270" dirty="0"/>
              <a:t>Folium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r" defTabSz="4572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38100" marR="0" lvl="0" indent="0" algn="r" defTabSz="4572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1824608"/>
            <a:ext cx="9765665" cy="3162789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 marR="5080" lvl="0" indent="0" algn="l" defTabSz="457200" rtl="0" eaLnBrk="1" fontAlgn="auto" latinLnBrk="0" hangingPunct="1">
              <a:lnSpc>
                <a:spcPts val="2210"/>
              </a:lnSpc>
              <a:spcBef>
                <a:spcPts val="3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Folium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maps mark Launch Sites, successful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and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unsuccessful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landings, and a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proximity example 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to 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key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locations: </a:t>
            </a:r>
            <a:r>
              <a:rPr kumimoji="0" sz="2000" b="0" i="0" u="none" strike="noStrike" kern="1200" cap="none" spc="-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Railway, Highway,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Coast,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and</a:t>
            </a:r>
            <a:r>
              <a:rPr kumimoji="0" sz="2000" b="0" i="0" u="none" strike="noStrike" kern="1200" cap="none" spc="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-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City.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2700" marR="311150" lvl="0" indent="0" algn="l" defTabSz="457200" rtl="0" eaLnBrk="1" fontAlgn="auto" latinLnBrk="0" hangingPunct="1">
              <a:lnSpc>
                <a:spcPts val="2300"/>
              </a:lnSpc>
              <a:spcBef>
                <a:spcPts val="1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This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allows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us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to understand why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launch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sites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may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be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located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where they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are.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Also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visualizes 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successful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landings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relative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to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location.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heavy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Carlito"/>
                <a:ea typeface="+mn-ea"/>
                <a:cs typeface="Carlito"/>
              </a:rPr>
              <a:t>GitHub</a:t>
            </a:r>
            <a:r>
              <a:rPr kumimoji="0" sz="2000" b="0" i="0" u="heavy" strike="noStrike" kern="1200" cap="none" spc="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Carlito"/>
                <a:ea typeface="+mn-ea"/>
                <a:cs typeface="Carlito"/>
              </a:rPr>
              <a:t> </a:t>
            </a:r>
            <a:r>
              <a:rPr kumimoji="0" sz="2000" b="0" i="0" u="heavy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Carlito"/>
                <a:ea typeface="+mn-ea"/>
                <a:cs typeface="Carlito"/>
              </a:rPr>
              <a:t>url: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2700" marR="7620" lvl="0" indent="0" algn="l" defTabSz="457200" rtl="0" eaLnBrk="1" fontAlgn="auto" latinLnBrk="0" hangingPunct="1">
              <a:lnSpc>
                <a:spcPct val="1501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heavy" strike="noStrike" kern="1200" cap="none" spc="-10" normalizeH="0" baseline="0" noProof="0" dirty="0">
                <a:ln>
                  <a:noFill/>
                </a:ln>
                <a:solidFill>
                  <a:srgbClr val="2996E1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Carlito"/>
                <a:ea typeface="+mn-ea"/>
                <a:cs typeface="Carlito"/>
                <a:hlinkClick r:id="rId2"/>
              </a:rPr>
              <a:t>https://github.com/navassherif98/IBM_Data_Science_Professional_Certification/blob/master/10.Applied_Data_Science_Capstone/Week%203%20Interactive%20Visual%20Analytics%20and%20Dashboard/Interactive%20Visual%20Analytics%20with%20Folium.ipynb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3291" y="1737360"/>
            <a:ext cx="996696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096">
            <a:solidFill>
              <a:srgbClr val="7D7D7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635" y="543559"/>
            <a:ext cx="83292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5" dirty="0"/>
              <a:t>Build </a:t>
            </a:r>
            <a:r>
              <a:rPr spc="-415" dirty="0"/>
              <a:t>a </a:t>
            </a:r>
            <a:r>
              <a:rPr spc="-340" dirty="0"/>
              <a:t>Dashboard </a:t>
            </a:r>
            <a:r>
              <a:rPr spc="-45" dirty="0"/>
              <a:t>with </a:t>
            </a:r>
            <a:r>
              <a:rPr spc="-210" dirty="0"/>
              <a:t>Plotly</a:t>
            </a:r>
            <a:r>
              <a:rPr spc="-800" dirty="0"/>
              <a:t> </a:t>
            </a:r>
            <a:r>
              <a:rPr spc="-450" dirty="0"/>
              <a:t>Dash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r" defTabSz="4572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38100" marR="0" lvl="0" indent="0" algn="r" defTabSz="4572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9600" y="1676247"/>
            <a:ext cx="11430000" cy="4658711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Dashboard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includes a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pie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chart and a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scatter</a:t>
            </a:r>
            <a:r>
              <a:rPr kumimoji="0" sz="2000" b="0" i="0" u="none" strike="noStrike" kern="1200" cap="none" spc="-1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plot.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2700" marR="84455" lvl="0" indent="0" algn="l" defTabSz="457200" rtl="0" eaLnBrk="1" fontAlgn="auto" latinLnBrk="0" hangingPunct="1">
              <a:lnSpc>
                <a:spcPts val="2290"/>
              </a:lnSpc>
              <a:spcBef>
                <a:spcPts val="12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Pie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chart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can be selected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to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show distribution of successful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landings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across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all launch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sites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and 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can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be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selected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to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show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individual launch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site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success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rates.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210"/>
              </a:lnSpc>
              <a:spcBef>
                <a:spcPts val="1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Scatter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plot 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takes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two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inputs: All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sites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or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individual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site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and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payload mass on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slider between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0  and 10000</a:t>
            </a:r>
            <a:r>
              <a:rPr kumimoji="0" sz="2000" b="0" i="0" u="none" strike="noStrike" kern="1200" cap="none" spc="-10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kg.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 pie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chart is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used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to visualize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launch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site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success</a:t>
            </a:r>
            <a:r>
              <a:rPr kumimoji="0" sz="2000" b="0" i="0" u="none" strike="noStrike" kern="1200" cap="none" spc="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rate.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2700" marR="0" lvl="0" indent="0" algn="l" defTabSz="457200" rtl="0" eaLnBrk="1" fontAlgn="auto" latinLnBrk="0" hangingPunct="1">
              <a:lnSpc>
                <a:spcPts val="2350"/>
              </a:lnSpc>
              <a:spcBef>
                <a:spcPts val="1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scatter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plot can help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us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see how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success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varies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across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launch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sites,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payload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mass,</a:t>
            </a:r>
            <a:r>
              <a:rPr kumimoji="0" sz="2000" b="0" i="0" u="none" strike="noStrike" kern="1200" cap="none" spc="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and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2700" marR="0" lvl="0" indent="0" algn="l" defTabSz="4572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booster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version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category.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9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heavy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Carlito"/>
                <a:ea typeface="+mn-ea"/>
                <a:cs typeface="Carlito"/>
              </a:rPr>
              <a:t>GitHub</a:t>
            </a:r>
            <a:r>
              <a:rPr kumimoji="0" sz="2000" b="0" i="0" u="heavy" strike="noStrike" kern="1200" cap="none" spc="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Carlito"/>
                <a:ea typeface="+mn-ea"/>
                <a:cs typeface="Carlito"/>
              </a:rPr>
              <a:t> </a:t>
            </a:r>
            <a:r>
              <a:rPr kumimoji="0" sz="2000" b="0" i="0" u="heavy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Carlito"/>
                <a:ea typeface="+mn-ea"/>
                <a:cs typeface="Carlito"/>
              </a:rPr>
              <a:t>url: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2700" marR="1557020" lvl="0" indent="0" algn="l" defTabSz="457200" rtl="0" eaLnBrk="1" fontAlgn="auto" latinLnBrk="0" hangingPunct="1">
              <a:lnSpc>
                <a:spcPct val="15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heavy" strike="noStrike" kern="1200" cap="none" spc="-10" normalizeH="0" baseline="0" noProof="0" dirty="0">
                <a:ln>
                  <a:noFill/>
                </a:ln>
                <a:solidFill>
                  <a:srgbClr val="2996E1"/>
                </a:solidFill>
                <a:effectLst/>
                <a:uLnTx/>
                <a:uFill>
                  <a:solidFill>
                    <a:srgbClr val="2996E1"/>
                  </a:solidFill>
                </a:uFill>
                <a:latin typeface="Carlito"/>
                <a:ea typeface="+mn-ea"/>
                <a:cs typeface="Carlito"/>
                <a:hlinkClick r:id="rId2"/>
              </a:rPr>
              <a:t>https://github.com/navassherif98/IBM_Data_Science_Professional_Certification/blob/master/10.Applied_Data_Science_Capstone/Week%203%20Interactive%20Visual%20Analytics%20and%20Dashboard/spacex_dash_app.py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3291" y="1737360"/>
            <a:ext cx="996696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096">
            <a:solidFill>
              <a:srgbClr val="7D7D7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635" y="543559"/>
            <a:ext cx="791908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0" dirty="0"/>
              <a:t>Predictive </a:t>
            </a:r>
            <a:r>
              <a:rPr spc="-355" dirty="0"/>
              <a:t>analysis</a:t>
            </a:r>
            <a:r>
              <a:rPr spc="-555" dirty="0"/>
              <a:t> </a:t>
            </a:r>
            <a:r>
              <a:rPr spc="-280" dirty="0"/>
              <a:t>(Classification)</a:t>
            </a:r>
          </a:p>
        </p:txBody>
      </p:sp>
      <p:sp>
        <p:nvSpPr>
          <p:cNvPr id="54" name="object 5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r" defTabSz="4572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38100" marR="0" lvl="0" indent="0" algn="r" defTabSz="4572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3401" y="2472309"/>
            <a:ext cx="3061208" cy="279627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heavy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Carlito"/>
                <a:ea typeface="+mn-ea"/>
                <a:cs typeface="Carlito"/>
              </a:rPr>
              <a:t>GitHub</a:t>
            </a:r>
            <a:r>
              <a:rPr kumimoji="0" sz="2000" b="0" i="0" u="heavy" strike="noStrike" kern="1200" cap="none" spc="-9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Carlito"/>
                <a:ea typeface="+mn-ea"/>
                <a:cs typeface="Carlito"/>
              </a:rPr>
              <a:t> </a:t>
            </a:r>
            <a:r>
              <a:rPr kumimoji="0" sz="2000" b="0" i="0" u="heavy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Carlito"/>
                <a:ea typeface="+mn-ea"/>
                <a:cs typeface="Carlito"/>
              </a:rPr>
              <a:t>url:</a:t>
            </a:r>
            <a:endParaRPr kumimoji="0" lang="en-IN" sz="2000" b="0" i="0" u="heavy" strike="noStrike" kern="1200" cap="none" spc="-5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>
                <a:solidFill>
                  <a:srgbClr val="404040"/>
                </a:solidFill>
              </a:uFill>
              <a:latin typeface="Carlito"/>
              <a:ea typeface="+mn-ea"/>
              <a:cs typeface="Carlito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  <a:cs typeface="Carlito"/>
                <a:hlinkClick r:id="rId2"/>
              </a:rPr>
              <a:t>https://github.com/navassherif98/IBM_Data_Science_Professional_Certification/blob/master/10.Applied_Data_Science_Capstone/Week%204%20Predictive%20Analysis%20(Classification)/Machine%20Learning%20Prediction.ipynb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822191" y="1933955"/>
            <a:ext cx="1938655" cy="1728470"/>
            <a:chOff x="3822191" y="1933955"/>
            <a:chExt cx="1938655" cy="1728470"/>
          </a:xfrm>
        </p:grpSpPr>
        <p:sp>
          <p:nvSpPr>
            <p:cNvPr id="6" name="object 6"/>
            <p:cNvSpPr/>
            <p:nvPr/>
          </p:nvSpPr>
          <p:spPr>
            <a:xfrm>
              <a:off x="4133087" y="2229611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89" h="1432560">
                  <a:moveTo>
                    <a:pt x="173482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2" y="1432560"/>
                  </a:lnTo>
                  <a:lnTo>
                    <a:pt x="173482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829811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1807845" y="0"/>
                  </a:moveTo>
                  <a:lnTo>
                    <a:pt x="115315" y="0"/>
                  </a:lnTo>
                  <a:lnTo>
                    <a:pt x="70485" y="9016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6" y="1083056"/>
                  </a:lnTo>
                  <a:lnTo>
                    <a:pt x="33782" y="1119759"/>
                  </a:lnTo>
                  <a:lnTo>
                    <a:pt x="70485" y="1144524"/>
                  </a:lnTo>
                  <a:lnTo>
                    <a:pt x="115315" y="1153540"/>
                  </a:lnTo>
                  <a:lnTo>
                    <a:pt x="1807845" y="1153540"/>
                  </a:lnTo>
                  <a:lnTo>
                    <a:pt x="1852676" y="1144524"/>
                  </a:lnTo>
                  <a:lnTo>
                    <a:pt x="1889378" y="1119759"/>
                  </a:lnTo>
                  <a:lnTo>
                    <a:pt x="1914143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6" y="9016"/>
                  </a:lnTo>
                  <a:lnTo>
                    <a:pt x="1807845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3829811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0" y="115315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485" y="9016"/>
                  </a:lnTo>
                  <a:lnTo>
                    <a:pt x="115315" y="0"/>
                  </a:lnTo>
                  <a:lnTo>
                    <a:pt x="1807845" y="0"/>
                  </a:lnTo>
                  <a:lnTo>
                    <a:pt x="1852676" y="9016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3" y="1083056"/>
                  </a:lnTo>
                  <a:lnTo>
                    <a:pt x="1889378" y="1119759"/>
                  </a:lnTo>
                  <a:lnTo>
                    <a:pt x="1852676" y="1144524"/>
                  </a:lnTo>
                  <a:lnTo>
                    <a:pt x="1807845" y="1153540"/>
                  </a:lnTo>
                  <a:lnTo>
                    <a:pt x="115315" y="1153540"/>
                  </a:lnTo>
                  <a:lnTo>
                    <a:pt x="70485" y="1144524"/>
                  </a:lnTo>
                  <a:lnTo>
                    <a:pt x="33782" y="1119759"/>
                  </a:lnTo>
                  <a:lnTo>
                    <a:pt x="9016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998721" y="2219960"/>
            <a:ext cx="156845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Split </a:t>
            </a: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label</a:t>
            </a:r>
            <a:r>
              <a:rPr kumimoji="0" sz="1700" b="0" i="0" u="none" strike="noStrike" kern="1200" cap="none" spc="-1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column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17950" y="2456180"/>
            <a:ext cx="172275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‘Class’ </a:t>
            </a:r>
            <a:r>
              <a:rPr kumimoji="0" sz="17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from</a:t>
            </a:r>
            <a:r>
              <a:rPr kumimoji="0" sz="17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7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dataset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822191" y="3375659"/>
            <a:ext cx="1938655" cy="1729739"/>
            <a:chOff x="3822191" y="3375659"/>
            <a:chExt cx="1938655" cy="1729739"/>
          </a:xfrm>
        </p:grpSpPr>
        <p:sp>
          <p:nvSpPr>
            <p:cNvPr id="12" name="object 12"/>
            <p:cNvSpPr/>
            <p:nvPr/>
          </p:nvSpPr>
          <p:spPr>
            <a:xfrm>
              <a:off x="4133087" y="3672839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89" h="1432560">
                  <a:moveTo>
                    <a:pt x="173482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2" y="1432560"/>
                  </a:lnTo>
                  <a:lnTo>
                    <a:pt x="173482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829811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4" h="1155064">
                  <a:moveTo>
                    <a:pt x="1807590" y="0"/>
                  </a:moveTo>
                  <a:lnTo>
                    <a:pt x="115570" y="0"/>
                  </a:lnTo>
                  <a:lnTo>
                    <a:pt x="70612" y="9017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6" y="1084199"/>
                  </a:lnTo>
                  <a:lnTo>
                    <a:pt x="33782" y="1120902"/>
                  </a:lnTo>
                  <a:lnTo>
                    <a:pt x="70612" y="1145667"/>
                  </a:lnTo>
                  <a:lnTo>
                    <a:pt x="115570" y="1154684"/>
                  </a:lnTo>
                  <a:lnTo>
                    <a:pt x="1807590" y="1154684"/>
                  </a:lnTo>
                  <a:lnTo>
                    <a:pt x="1852549" y="1145667"/>
                  </a:lnTo>
                  <a:lnTo>
                    <a:pt x="1889378" y="1120902"/>
                  </a:lnTo>
                  <a:lnTo>
                    <a:pt x="1914143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549" y="9017"/>
                  </a:lnTo>
                  <a:lnTo>
                    <a:pt x="1807590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3829811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4" h="1155064">
                  <a:moveTo>
                    <a:pt x="0" y="115570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612" y="9017"/>
                  </a:lnTo>
                  <a:lnTo>
                    <a:pt x="115570" y="0"/>
                  </a:lnTo>
                  <a:lnTo>
                    <a:pt x="1807590" y="0"/>
                  </a:lnTo>
                  <a:lnTo>
                    <a:pt x="1852549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3" y="1084199"/>
                  </a:lnTo>
                  <a:lnTo>
                    <a:pt x="1889378" y="1120902"/>
                  </a:lnTo>
                  <a:lnTo>
                    <a:pt x="1852549" y="1145667"/>
                  </a:lnTo>
                  <a:lnTo>
                    <a:pt x="1807590" y="1154684"/>
                  </a:lnTo>
                  <a:lnTo>
                    <a:pt x="115570" y="1154684"/>
                  </a:lnTo>
                  <a:lnTo>
                    <a:pt x="70612" y="1145667"/>
                  </a:lnTo>
                  <a:lnTo>
                    <a:pt x="33782" y="1120902"/>
                  </a:lnTo>
                  <a:lnTo>
                    <a:pt x="9016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010914" y="3544315"/>
            <a:ext cx="152463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Fit </a:t>
            </a: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and</a:t>
            </a:r>
            <a:r>
              <a:rPr kumimoji="0" sz="1700" b="0" i="0" u="none" strike="noStrike" kern="1200" cap="none" spc="-1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7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Transform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45026" y="3780282"/>
            <a:ext cx="128143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Features</a:t>
            </a:r>
            <a:r>
              <a:rPr kumimoji="0" sz="1700" b="0" i="0" u="none" strike="noStrike" kern="1200" cap="none" spc="-1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using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97782" y="4018026"/>
            <a:ext cx="136779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Standard</a:t>
            </a:r>
            <a:r>
              <a:rPr kumimoji="0" sz="17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Scaler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822191" y="4818888"/>
            <a:ext cx="2950845" cy="1169035"/>
            <a:chOff x="3822191" y="4818888"/>
            <a:chExt cx="2950845" cy="1169035"/>
          </a:xfrm>
        </p:grpSpPr>
        <p:sp>
          <p:nvSpPr>
            <p:cNvPr id="19" name="object 19"/>
            <p:cNvSpPr/>
            <p:nvPr/>
          </p:nvSpPr>
          <p:spPr>
            <a:xfrm>
              <a:off x="4224527" y="5023104"/>
              <a:ext cx="2548255" cy="173990"/>
            </a:xfrm>
            <a:custGeom>
              <a:avLst/>
              <a:gdLst/>
              <a:ahLst/>
              <a:cxnLst/>
              <a:rect l="l" t="t" r="r" b="b"/>
              <a:pathLst>
                <a:path w="2548254" h="173989">
                  <a:moveTo>
                    <a:pt x="2548001" y="0"/>
                  </a:moveTo>
                  <a:lnTo>
                    <a:pt x="0" y="0"/>
                  </a:lnTo>
                  <a:lnTo>
                    <a:pt x="0" y="173482"/>
                  </a:lnTo>
                  <a:lnTo>
                    <a:pt x="2548001" y="173482"/>
                  </a:lnTo>
                  <a:lnTo>
                    <a:pt x="2548001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3829811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1807845" y="0"/>
                  </a:moveTo>
                  <a:lnTo>
                    <a:pt x="115315" y="0"/>
                  </a:lnTo>
                  <a:lnTo>
                    <a:pt x="70485" y="9017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316"/>
                  </a:lnTo>
                  <a:lnTo>
                    <a:pt x="0" y="1038186"/>
                  </a:lnTo>
                  <a:lnTo>
                    <a:pt x="9016" y="1083081"/>
                  </a:lnTo>
                  <a:lnTo>
                    <a:pt x="33782" y="1119759"/>
                  </a:lnTo>
                  <a:lnTo>
                    <a:pt x="70485" y="1144473"/>
                  </a:lnTo>
                  <a:lnTo>
                    <a:pt x="115315" y="1153541"/>
                  </a:lnTo>
                  <a:lnTo>
                    <a:pt x="1807845" y="1153541"/>
                  </a:lnTo>
                  <a:lnTo>
                    <a:pt x="1852676" y="1144473"/>
                  </a:lnTo>
                  <a:lnTo>
                    <a:pt x="1889378" y="1119759"/>
                  </a:lnTo>
                  <a:lnTo>
                    <a:pt x="1914143" y="1083081"/>
                  </a:lnTo>
                  <a:lnTo>
                    <a:pt x="1923161" y="1038186"/>
                  </a:lnTo>
                  <a:lnTo>
                    <a:pt x="1923161" y="115316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6" y="9017"/>
                  </a:lnTo>
                  <a:lnTo>
                    <a:pt x="1807845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3829811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0" y="115316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485" y="9017"/>
                  </a:lnTo>
                  <a:lnTo>
                    <a:pt x="115315" y="0"/>
                  </a:lnTo>
                  <a:lnTo>
                    <a:pt x="1807845" y="0"/>
                  </a:lnTo>
                  <a:lnTo>
                    <a:pt x="1852676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6"/>
                  </a:lnTo>
                  <a:lnTo>
                    <a:pt x="1923161" y="1038186"/>
                  </a:lnTo>
                  <a:lnTo>
                    <a:pt x="1914143" y="1083081"/>
                  </a:lnTo>
                  <a:lnTo>
                    <a:pt x="1889378" y="1119759"/>
                  </a:lnTo>
                  <a:lnTo>
                    <a:pt x="1852676" y="1144473"/>
                  </a:lnTo>
                  <a:lnTo>
                    <a:pt x="1807845" y="1153541"/>
                  </a:lnTo>
                  <a:lnTo>
                    <a:pt x="115315" y="1153541"/>
                  </a:lnTo>
                  <a:lnTo>
                    <a:pt x="70485" y="1144473"/>
                  </a:lnTo>
                  <a:lnTo>
                    <a:pt x="33782" y="1119759"/>
                  </a:lnTo>
                  <a:lnTo>
                    <a:pt x="9016" y="1083081"/>
                  </a:lnTo>
                  <a:lnTo>
                    <a:pt x="0" y="1038186"/>
                  </a:lnTo>
                  <a:lnTo>
                    <a:pt x="0" y="115316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103878" y="5104841"/>
            <a:ext cx="1344930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Train_test_split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583938" y="5341747"/>
            <a:ext cx="41148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d</a:t>
            </a:r>
            <a:r>
              <a:rPr kumimoji="0" sz="17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</a:t>
            </a:r>
            <a:r>
              <a:rPr kumimoji="0" sz="17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</a:t>
            </a: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380988" y="3672840"/>
            <a:ext cx="1938655" cy="2315210"/>
            <a:chOff x="6380988" y="3672840"/>
            <a:chExt cx="1938655" cy="2315210"/>
          </a:xfrm>
        </p:grpSpPr>
        <p:sp>
          <p:nvSpPr>
            <p:cNvPr id="25" name="object 25"/>
            <p:cNvSpPr/>
            <p:nvPr/>
          </p:nvSpPr>
          <p:spPr>
            <a:xfrm>
              <a:off x="6691884" y="3672840"/>
              <a:ext cx="172085" cy="1432560"/>
            </a:xfrm>
            <a:custGeom>
              <a:avLst/>
              <a:gdLst/>
              <a:ahLst/>
              <a:cxnLst/>
              <a:rect l="l" t="t" r="r" b="b"/>
              <a:pathLst>
                <a:path w="172084" h="1432560">
                  <a:moveTo>
                    <a:pt x="171703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1703" y="1432560"/>
                  </a:lnTo>
                  <a:lnTo>
                    <a:pt x="171703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6388608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4" y="0"/>
                  </a:moveTo>
                  <a:lnTo>
                    <a:pt x="115315" y="0"/>
                  </a:lnTo>
                  <a:lnTo>
                    <a:pt x="70484" y="9017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316"/>
                  </a:lnTo>
                  <a:lnTo>
                    <a:pt x="0" y="1038186"/>
                  </a:lnTo>
                  <a:lnTo>
                    <a:pt x="9016" y="1083081"/>
                  </a:lnTo>
                  <a:lnTo>
                    <a:pt x="33781" y="1119759"/>
                  </a:lnTo>
                  <a:lnTo>
                    <a:pt x="70484" y="1144473"/>
                  </a:lnTo>
                  <a:lnTo>
                    <a:pt x="115315" y="1153541"/>
                  </a:lnTo>
                  <a:lnTo>
                    <a:pt x="1807844" y="1153541"/>
                  </a:lnTo>
                  <a:lnTo>
                    <a:pt x="1852675" y="1144473"/>
                  </a:lnTo>
                  <a:lnTo>
                    <a:pt x="1889378" y="1119759"/>
                  </a:lnTo>
                  <a:lnTo>
                    <a:pt x="1914143" y="1083081"/>
                  </a:lnTo>
                  <a:lnTo>
                    <a:pt x="1923161" y="1038186"/>
                  </a:lnTo>
                  <a:lnTo>
                    <a:pt x="1923161" y="115316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5" y="9017"/>
                  </a:lnTo>
                  <a:lnTo>
                    <a:pt x="1807844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6388608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6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484" y="9017"/>
                  </a:lnTo>
                  <a:lnTo>
                    <a:pt x="115315" y="0"/>
                  </a:lnTo>
                  <a:lnTo>
                    <a:pt x="1807844" y="0"/>
                  </a:lnTo>
                  <a:lnTo>
                    <a:pt x="1852675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6"/>
                  </a:lnTo>
                  <a:lnTo>
                    <a:pt x="1923161" y="1038186"/>
                  </a:lnTo>
                  <a:lnTo>
                    <a:pt x="1914143" y="1083081"/>
                  </a:lnTo>
                  <a:lnTo>
                    <a:pt x="1889378" y="1119759"/>
                  </a:lnTo>
                  <a:lnTo>
                    <a:pt x="1852675" y="1144473"/>
                  </a:lnTo>
                  <a:lnTo>
                    <a:pt x="1807844" y="1153541"/>
                  </a:lnTo>
                  <a:lnTo>
                    <a:pt x="115315" y="1153541"/>
                  </a:lnTo>
                  <a:lnTo>
                    <a:pt x="70484" y="1144473"/>
                  </a:lnTo>
                  <a:lnTo>
                    <a:pt x="33781" y="1119759"/>
                  </a:lnTo>
                  <a:lnTo>
                    <a:pt x="9016" y="1083081"/>
                  </a:lnTo>
                  <a:lnTo>
                    <a:pt x="0" y="1038186"/>
                  </a:lnTo>
                  <a:lnTo>
                    <a:pt x="0" y="115316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735826" y="4986909"/>
            <a:ext cx="121983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GridSearchCV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485890" y="5217033"/>
            <a:ext cx="1732280" cy="5397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lvl="0" indent="223520" algn="l" defTabSz="457200" rtl="0" eaLnBrk="1" fontAlgn="auto" latinLnBrk="0" hangingPunct="1">
              <a:lnSpc>
                <a:spcPts val="2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(cv=10) to find  optimal</a:t>
            </a:r>
            <a:r>
              <a:rPr kumimoji="0" sz="1700" b="0" i="0" u="none" strike="noStrike" kern="1200" cap="none" spc="-1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7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parameters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380988" y="2229611"/>
            <a:ext cx="1938655" cy="2316480"/>
            <a:chOff x="6380988" y="2229611"/>
            <a:chExt cx="1938655" cy="2316480"/>
          </a:xfrm>
        </p:grpSpPr>
        <p:sp>
          <p:nvSpPr>
            <p:cNvPr id="31" name="object 31"/>
            <p:cNvSpPr/>
            <p:nvPr/>
          </p:nvSpPr>
          <p:spPr>
            <a:xfrm>
              <a:off x="6691884" y="2229611"/>
              <a:ext cx="172085" cy="1432560"/>
            </a:xfrm>
            <a:custGeom>
              <a:avLst/>
              <a:gdLst/>
              <a:ahLst/>
              <a:cxnLst/>
              <a:rect l="l" t="t" r="r" b="b"/>
              <a:pathLst>
                <a:path w="172084" h="1432560">
                  <a:moveTo>
                    <a:pt x="171703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1703" y="1432560"/>
                  </a:lnTo>
                  <a:lnTo>
                    <a:pt x="171703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6388608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1807590" y="0"/>
                  </a:moveTo>
                  <a:lnTo>
                    <a:pt x="115569" y="0"/>
                  </a:lnTo>
                  <a:lnTo>
                    <a:pt x="70612" y="9017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6" y="1084199"/>
                  </a:lnTo>
                  <a:lnTo>
                    <a:pt x="33781" y="1120902"/>
                  </a:lnTo>
                  <a:lnTo>
                    <a:pt x="70612" y="1145667"/>
                  </a:lnTo>
                  <a:lnTo>
                    <a:pt x="115569" y="1154684"/>
                  </a:lnTo>
                  <a:lnTo>
                    <a:pt x="1807590" y="1154684"/>
                  </a:lnTo>
                  <a:lnTo>
                    <a:pt x="1852548" y="1145667"/>
                  </a:lnTo>
                  <a:lnTo>
                    <a:pt x="1889378" y="1120902"/>
                  </a:lnTo>
                  <a:lnTo>
                    <a:pt x="1914143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548" y="9017"/>
                  </a:lnTo>
                  <a:lnTo>
                    <a:pt x="1807590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6388608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0" y="115570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612" y="9017"/>
                  </a:lnTo>
                  <a:lnTo>
                    <a:pt x="115569" y="0"/>
                  </a:lnTo>
                  <a:lnTo>
                    <a:pt x="1807590" y="0"/>
                  </a:lnTo>
                  <a:lnTo>
                    <a:pt x="1852548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3" y="1084199"/>
                  </a:lnTo>
                  <a:lnTo>
                    <a:pt x="1889378" y="1120902"/>
                  </a:lnTo>
                  <a:lnTo>
                    <a:pt x="1852548" y="1145667"/>
                  </a:lnTo>
                  <a:lnTo>
                    <a:pt x="1807590" y="1154684"/>
                  </a:lnTo>
                  <a:lnTo>
                    <a:pt x="115569" y="1154684"/>
                  </a:lnTo>
                  <a:lnTo>
                    <a:pt x="70612" y="1145667"/>
                  </a:lnTo>
                  <a:lnTo>
                    <a:pt x="33781" y="1120902"/>
                  </a:lnTo>
                  <a:lnTo>
                    <a:pt x="9016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546595" y="3425444"/>
            <a:ext cx="159385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Use</a:t>
            </a:r>
            <a:r>
              <a:rPr kumimoji="0" sz="17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7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GridSearchCV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602983" y="3661028"/>
            <a:ext cx="148399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on LogReg,</a:t>
            </a:r>
            <a:r>
              <a:rPr kumimoji="0" sz="17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SVM,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535928" y="3899408"/>
            <a:ext cx="160274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Decision </a:t>
            </a:r>
            <a:r>
              <a:rPr kumimoji="0" sz="17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Tree,</a:t>
            </a:r>
            <a:r>
              <a:rPr kumimoji="0" sz="1700" b="0" i="0" u="none" strike="noStrike" kern="1200" cap="none" spc="-2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and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795261" y="4135627"/>
            <a:ext cx="110045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KNN</a:t>
            </a:r>
            <a:r>
              <a:rPr kumimoji="0" sz="1700" b="0" i="0" u="none" strike="noStrike" kern="1200" cap="none" spc="-1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models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6380988" y="1933955"/>
            <a:ext cx="2950845" cy="1169035"/>
            <a:chOff x="6380988" y="1933955"/>
            <a:chExt cx="2950845" cy="1169035"/>
          </a:xfrm>
        </p:grpSpPr>
        <p:sp>
          <p:nvSpPr>
            <p:cNvPr id="39" name="object 39"/>
            <p:cNvSpPr/>
            <p:nvPr/>
          </p:nvSpPr>
          <p:spPr>
            <a:xfrm>
              <a:off x="6783324" y="2138171"/>
              <a:ext cx="2548255" cy="173990"/>
            </a:xfrm>
            <a:custGeom>
              <a:avLst/>
              <a:gdLst/>
              <a:ahLst/>
              <a:cxnLst/>
              <a:rect l="l" t="t" r="r" b="b"/>
              <a:pathLst>
                <a:path w="2548254" h="173989">
                  <a:moveTo>
                    <a:pt x="2548001" y="0"/>
                  </a:moveTo>
                  <a:lnTo>
                    <a:pt x="0" y="0"/>
                  </a:lnTo>
                  <a:lnTo>
                    <a:pt x="0" y="173482"/>
                  </a:lnTo>
                  <a:lnTo>
                    <a:pt x="2548001" y="173482"/>
                  </a:lnTo>
                  <a:lnTo>
                    <a:pt x="2548001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6388608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4" y="0"/>
                  </a:moveTo>
                  <a:lnTo>
                    <a:pt x="115315" y="0"/>
                  </a:lnTo>
                  <a:lnTo>
                    <a:pt x="70484" y="9016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6" y="1083056"/>
                  </a:lnTo>
                  <a:lnTo>
                    <a:pt x="33781" y="1119759"/>
                  </a:lnTo>
                  <a:lnTo>
                    <a:pt x="70484" y="1144524"/>
                  </a:lnTo>
                  <a:lnTo>
                    <a:pt x="115315" y="1153540"/>
                  </a:lnTo>
                  <a:lnTo>
                    <a:pt x="1807844" y="1153540"/>
                  </a:lnTo>
                  <a:lnTo>
                    <a:pt x="1852675" y="1144524"/>
                  </a:lnTo>
                  <a:lnTo>
                    <a:pt x="1889378" y="1119759"/>
                  </a:lnTo>
                  <a:lnTo>
                    <a:pt x="1914143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5" y="9016"/>
                  </a:lnTo>
                  <a:lnTo>
                    <a:pt x="1807844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6388608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5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484" y="9016"/>
                  </a:lnTo>
                  <a:lnTo>
                    <a:pt x="115315" y="0"/>
                  </a:lnTo>
                  <a:lnTo>
                    <a:pt x="1807844" y="0"/>
                  </a:lnTo>
                  <a:lnTo>
                    <a:pt x="1852675" y="9016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3" y="1083056"/>
                  </a:lnTo>
                  <a:lnTo>
                    <a:pt x="1889378" y="1119759"/>
                  </a:lnTo>
                  <a:lnTo>
                    <a:pt x="1852675" y="1144524"/>
                  </a:lnTo>
                  <a:lnTo>
                    <a:pt x="1807844" y="1153540"/>
                  </a:lnTo>
                  <a:lnTo>
                    <a:pt x="115315" y="1153540"/>
                  </a:lnTo>
                  <a:lnTo>
                    <a:pt x="70484" y="1144524"/>
                  </a:lnTo>
                  <a:lnTo>
                    <a:pt x="33781" y="1119759"/>
                  </a:lnTo>
                  <a:lnTo>
                    <a:pt x="9016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6613906" y="2219960"/>
            <a:ext cx="145542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Score </a:t>
            </a: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models</a:t>
            </a:r>
            <a:r>
              <a:rPr kumimoji="0" sz="1700" b="0" i="0" u="none" strike="noStrike" kern="1200" cap="none" spc="-1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on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805930" y="2456180"/>
            <a:ext cx="107188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split </a:t>
            </a:r>
            <a:r>
              <a:rPr kumimoji="0" sz="17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test</a:t>
            </a:r>
            <a:r>
              <a:rPr kumimoji="0" sz="1700" b="0" i="0" u="none" strike="noStrike" kern="1200" cap="none" spc="-1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set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8938259" y="1933955"/>
            <a:ext cx="1938655" cy="1728470"/>
            <a:chOff x="8938259" y="1933955"/>
            <a:chExt cx="1938655" cy="1728470"/>
          </a:xfrm>
        </p:grpSpPr>
        <p:sp>
          <p:nvSpPr>
            <p:cNvPr id="45" name="object 45"/>
            <p:cNvSpPr/>
            <p:nvPr/>
          </p:nvSpPr>
          <p:spPr>
            <a:xfrm>
              <a:off x="9249155" y="2229611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90" h="1432560">
                  <a:moveTo>
                    <a:pt x="173481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1" y="1432560"/>
                  </a:lnTo>
                  <a:lnTo>
                    <a:pt x="173481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8945879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5" y="0"/>
                  </a:moveTo>
                  <a:lnTo>
                    <a:pt x="115316" y="0"/>
                  </a:lnTo>
                  <a:lnTo>
                    <a:pt x="70485" y="9016"/>
                  </a:lnTo>
                  <a:lnTo>
                    <a:pt x="33781" y="33782"/>
                  </a:lnTo>
                  <a:lnTo>
                    <a:pt x="9017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7" y="1083056"/>
                  </a:lnTo>
                  <a:lnTo>
                    <a:pt x="33781" y="1119759"/>
                  </a:lnTo>
                  <a:lnTo>
                    <a:pt x="70485" y="1144524"/>
                  </a:lnTo>
                  <a:lnTo>
                    <a:pt x="115316" y="1153540"/>
                  </a:lnTo>
                  <a:lnTo>
                    <a:pt x="1807845" y="1153540"/>
                  </a:lnTo>
                  <a:lnTo>
                    <a:pt x="1852676" y="1144524"/>
                  </a:lnTo>
                  <a:lnTo>
                    <a:pt x="1889378" y="1119759"/>
                  </a:lnTo>
                  <a:lnTo>
                    <a:pt x="1914144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4" y="70485"/>
                  </a:lnTo>
                  <a:lnTo>
                    <a:pt x="1889378" y="33782"/>
                  </a:lnTo>
                  <a:lnTo>
                    <a:pt x="1852676" y="9016"/>
                  </a:lnTo>
                  <a:lnTo>
                    <a:pt x="1807845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8945879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5"/>
                  </a:moveTo>
                  <a:lnTo>
                    <a:pt x="9017" y="70485"/>
                  </a:lnTo>
                  <a:lnTo>
                    <a:pt x="33781" y="33782"/>
                  </a:lnTo>
                  <a:lnTo>
                    <a:pt x="70485" y="9016"/>
                  </a:lnTo>
                  <a:lnTo>
                    <a:pt x="115316" y="0"/>
                  </a:lnTo>
                  <a:lnTo>
                    <a:pt x="1807845" y="0"/>
                  </a:lnTo>
                  <a:lnTo>
                    <a:pt x="1852676" y="9016"/>
                  </a:lnTo>
                  <a:lnTo>
                    <a:pt x="1889378" y="33782"/>
                  </a:lnTo>
                  <a:lnTo>
                    <a:pt x="1914144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4" y="1083056"/>
                  </a:lnTo>
                  <a:lnTo>
                    <a:pt x="1889378" y="1119759"/>
                  </a:lnTo>
                  <a:lnTo>
                    <a:pt x="1852676" y="1144524"/>
                  </a:lnTo>
                  <a:lnTo>
                    <a:pt x="1807845" y="1153540"/>
                  </a:lnTo>
                  <a:lnTo>
                    <a:pt x="115316" y="1153540"/>
                  </a:lnTo>
                  <a:lnTo>
                    <a:pt x="70485" y="1144524"/>
                  </a:lnTo>
                  <a:lnTo>
                    <a:pt x="33781" y="1119759"/>
                  </a:lnTo>
                  <a:lnTo>
                    <a:pt x="9017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9140697" y="2219960"/>
            <a:ext cx="151955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Confusion</a:t>
            </a:r>
            <a:r>
              <a:rPr kumimoji="0" sz="1700" b="0" i="0" u="none" strike="noStrike" kern="1200" cap="none" spc="-1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Matrix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299193" y="2456180"/>
            <a:ext cx="120269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for </a:t>
            </a: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all</a:t>
            </a:r>
            <a:r>
              <a:rPr kumimoji="0" sz="1700" b="0" i="0" u="none" strike="noStrike" kern="1200" cap="none" spc="-1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models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8938259" y="3375659"/>
            <a:ext cx="1938655" cy="1170305"/>
            <a:chOff x="8938259" y="3375659"/>
            <a:chExt cx="1938655" cy="1170305"/>
          </a:xfrm>
        </p:grpSpPr>
        <p:sp>
          <p:nvSpPr>
            <p:cNvPr id="51" name="object 51"/>
            <p:cNvSpPr/>
            <p:nvPr/>
          </p:nvSpPr>
          <p:spPr>
            <a:xfrm>
              <a:off x="8945879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1807591" y="0"/>
                  </a:moveTo>
                  <a:lnTo>
                    <a:pt x="115570" y="0"/>
                  </a:lnTo>
                  <a:lnTo>
                    <a:pt x="70612" y="9017"/>
                  </a:lnTo>
                  <a:lnTo>
                    <a:pt x="33781" y="33782"/>
                  </a:lnTo>
                  <a:lnTo>
                    <a:pt x="9017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7" y="1084199"/>
                  </a:lnTo>
                  <a:lnTo>
                    <a:pt x="33781" y="1120902"/>
                  </a:lnTo>
                  <a:lnTo>
                    <a:pt x="70612" y="1145667"/>
                  </a:lnTo>
                  <a:lnTo>
                    <a:pt x="115570" y="1154684"/>
                  </a:lnTo>
                  <a:lnTo>
                    <a:pt x="1807591" y="1154684"/>
                  </a:lnTo>
                  <a:lnTo>
                    <a:pt x="1852549" y="1145667"/>
                  </a:lnTo>
                  <a:lnTo>
                    <a:pt x="1889378" y="1120902"/>
                  </a:lnTo>
                  <a:lnTo>
                    <a:pt x="1914144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4" y="70485"/>
                  </a:lnTo>
                  <a:lnTo>
                    <a:pt x="1889378" y="33782"/>
                  </a:lnTo>
                  <a:lnTo>
                    <a:pt x="1852549" y="9017"/>
                  </a:lnTo>
                  <a:lnTo>
                    <a:pt x="1807591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8945879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0" y="115570"/>
                  </a:moveTo>
                  <a:lnTo>
                    <a:pt x="9017" y="70485"/>
                  </a:lnTo>
                  <a:lnTo>
                    <a:pt x="33781" y="33782"/>
                  </a:lnTo>
                  <a:lnTo>
                    <a:pt x="70612" y="9017"/>
                  </a:lnTo>
                  <a:lnTo>
                    <a:pt x="115570" y="0"/>
                  </a:lnTo>
                  <a:lnTo>
                    <a:pt x="1807591" y="0"/>
                  </a:lnTo>
                  <a:lnTo>
                    <a:pt x="1852549" y="9017"/>
                  </a:lnTo>
                  <a:lnTo>
                    <a:pt x="1889378" y="33782"/>
                  </a:lnTo>
                  <a:lnTo>
                    <a:pt x="1914144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4" y="1084199"/>
                  </a:lnTo>
                  <a:lnTo>
                    <a:pt x="1889378" y="1120902"/>
                  </a:lnTo>
                  <a:lnTo>
                    <a:pt x="1852549" y="1145667"/>
                  </a:lnTo>
                  <a:lnTo>
                    <a:pt x="1807591" y="1154684"/>
                  </a:lnTo>
                  <a:lnTo>
                    <a:pt x="115570" y="1154684"/>
                  </a:lnTo>
                  <a:lnTo>
                    <a:pt x="70612" y="1145667"/>
                  </a:lnTo>
                  <a:lnTo>
                    <a:pt x="33781" y="1120902"/>
                  </a:lnTo>
                  <a:lnTo>
                    <a:pt x="9017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ln w="152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9055354" y="3656457"/>
            <a:ext cx="1709420" cy="5397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3825" marR="5080" lvl="0" indent="-111760" algn="l" defTabSz="457200" rtl="0" eaLnBrk="1" fontAlgn="auto" latinLnBrk="0" hangingPunct="1">
              <a:lnSpc>
                <a:spcPts val="2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Barplot 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to</a:t>
            </a:r>
            <a:r>
              <a:rPr kumimoji="0" sz="1700" b="0" i="0" u="none" strike="noStrike" kern="1200" cap="none" spc="-1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7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compare  </a:t>
            </a:r>
            <a:r>
              <a:rPr kumimoji="0" sz="17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scores </a:t>
            </a: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of</a:t>
            </a:r>
            <a:r>
              <a:rPr kumimoji="0" sz="1700" b="0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models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6618" rIns="0" bIns="0" rtlCol="0">
            <a:spAutoFit/>
          </a:bodyPr>
          <a:lstStyle/>
          <a:p>
            <a:pPr marL="168910">
              <a:lnSpc>
                <a:spcPct val="100000"/>
              </a:lnSpc>
              <a:spcBef>
                <a:spcPts val="100"/>
              </a:spcBef>
              <a:tabLst>
                <a:tab pos="10140315" algn="l"/>
              </a:tabLst>
            </a:pPr>
            <a:r>
              <a:rPr u="heavy" spc="-375" dirty="0">
                <a:uFill>
                  <a:solidFill>
                    <a:srgbClr val="7D7D7D"/>
                  </a:solidFill>
                </a:uFill>
              </a:rPr>
              <a:t>Results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r" defTabSz="4572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38100" marR="0" lvl="0" indent="0" algn="r" defTabSz="4572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28166" y="5183504"/>
            <a:ext cx="904303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BB562C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This is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BB562C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BB562C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preview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BB562C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of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BB562C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BB562C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Plotly dashboard.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BB562C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BB562C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following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BB562C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sides will show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BB562C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BB562C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results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BB562C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of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BB562C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EDA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BB562C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with 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BB562C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visualization, EDA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BB562C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with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BB562C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SQL, 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BB562C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Interactive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BB562C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Map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BB562C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with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BB562C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Folium,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BB562C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and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BB562C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finally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BB562C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BB562C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results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BB562C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of our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BB562C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model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BB562C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with 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BB562C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about 83%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BB562C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srgbClr val="BB562C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accuracy.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8F4877-D962-4130-8512-2C5408972F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735136"/>
            <a:ext cx="5963918" cy="335470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914901"/>
            <a:ext cx="12188825" cy="1943100"/>
            <a:chOff x="0" y="4914901"/>
            <a:chExt cx="12188825" cy="1943100"/>
          </a:xfrm>
        </p:grpSpPr>
        <p:sp>
          <p:nvSpPr>
            <p:cNvPr id="3" name="object 3"/>
            <p:cNvSpPr/>
            <p:nvPr/>
          </p:nvSpPr>
          <p:spPr>
            <a:xfrm>
              <a:off x="0" y="4978906"/>
              <a:ext cx="12188825" cy="1878964"/>
            </a:xfrm>
            <a:custGeom>
              <a:avLst/>
              <a:gdLst/>
              <a:ahLst/>
              <a:cxnLst/>
              <a:rect l="l" t="t" r="r" b="b"/>
              <a:pathLst>
                <a:path w="12188825" h="1878965">
                  <a:moveTo>
                    <a:pt x="12188444" y="0"/>
                  </a:moveTo>
                  <a:lnTo>
                    <a:pt x="0" y="0"/>
                  </a:lnTo>
                  <a:lnTo>
                    <a:pt x="0" y="1878584"/>
                  </a:lnTo>
                  <a:lnTo>
                    <a:pt x="12188444" y="1878584"/>
                  </a:lnTo>
                  <a:lnTo>
                    <a:pt x="12188444" y="0"/>
                  </a:lnTo>
                  <a:close/>
                </a:path>
              </a:pathLst>
            </a:custGeom>
            <a:solidFill>
              <a:srgbClr val="BB562C"/>
            </a:solid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914901"/>
              <a:ext cx="12188825" cy="64135"/>
            </a:xfrm>
            <a:custGeom>
              <a:avLst/>
              <a:gdLst/>
              <a:ahLst/>
              <a:cxnLst/>
              <a:rect l="l" t="t" r="r" b="b"/>
              <a:pathLst>
                <a:path w="12188825" h="64135">
                  <a:moveTo>
                    <a:pt x="12188444" y="0"/>
                  </a:moveTo>
                  <a:lnTo>
                    <a:pt x="0" y="0"/>
                  </a:lnTo>
                  <a:lnTo>
                    <a:pt x="0" y="63879"/>
                  </a:lnTo>
                  <a:lnTo>
                    <a:pt x="12188444" y="63879"/>
                  </a:lnTo>
                  <a:lnTo>
                    <a:pt x="12188444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06907" y="456438"/>
            <a:ext cx="51625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4" dirty="0">
                <a:solidFill>
                  <a:srgbClr val="BB562C"/>
                </a:solidFill>
              </a:rPr>
              <a:t>Flight </a:t>
            </a:r>
            <a:r>
              <a:rPr sz="3600" spc="-229" dirty="0">
                <a:solidFill>
                  <a:srgbClr val="BB562C"/>
                </a:solidFill>
              </a:rPr>
              <a:t>Number </a:t>
            </a:r>
            <a:r>
              <a:rPr sz="3600" spc="-300" dirty="0">
                <a:solidFill>
                  <a:srgbClr val="BB562C"/>
                </a:solidFill>
              </a:rPr>
              <a:t>vs. </a:t>
            </a:r>
            <a:r>
              <a:rPr sz="3600" spc="-310" dirty="0">
                <a:solidFill>
                  <a:srgbClr val="BB562C"/>
                </a:solidFill>
              </a:rPr>
              <a:t>Launch</a:t>
            </a:r>
            <a:r>
              <a:rPr sz="3600" spc="-765" dirty="0">
                <a:solidFill>
                  <a:srgbClr val="BB562C"/>
                </a:solidFill>
              </a:rPr>
              <a:t> </a:t>
            </a:r>
            <a:r>
              <a:rPr sz="3600" spc="-265" dirty="0">
                <a:solidFill>
                  <a:srgbClr val="BB562C"/>
                </a:solidFill>
              </a:rPr>
              <a:t>Site</a:t>
            </a:r>
            <a:endParaRPr sz="36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r" defTabSz="4572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38100" marR="0" lvl="0" indent="0" algn="r" defTabSz="4572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6907" y="5146750"/>
            <a:ext cx="6850380" cy="911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lvl="0" indent="0" algn="just" defTabSz="457200" rtl="0" eaLnBrk="1" fontAlgn="auto" latinLnBrk="0" hangingPunct="1">
              <a:lnSpc>
                <a:spcPct val="1209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Graphic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suggests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an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increase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in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success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rate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over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time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(indicated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in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Flight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Number). 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Likely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 big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breakthrough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around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flight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20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which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significantly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increased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success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rate. 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CCAFS appears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to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be the main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launch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site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as it has the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most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volume.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623" y="1632204"/>
            <a:ext cx="12100560" cy="2377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7900" y="4346194"/>
            <a:ext cx="58623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Green indicates successful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launch;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Purple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indicates unsuccessful</a:t>
            </a:r>
            <a:r>
              <a:rPr kumimoji="0" sz="1600" b="0" i="0" u="none" strike="noStrike" kern="1200" cap="none" spc="1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launch.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914901"/>
            <a:ext cx="12188825" cy="1943100"/>
            <a:chOff x="0" y="4914901"/>
            <a:chExt cx="12188825" cy="1943100"/>
          </a:xfrm>
        </p:grpSpPr>
        <p:sp>
          <p:nvSpPr>
            <p:cNvPr id="3" name="object 3"/>
            <p:cNvSpPr/>
            <p:nvPr/>
          </p:nvSpPr>
          <p:spPr>
            <a:xfrm>
              <a:off x="0" y="4978906"/>
              <a:ext cx="12188825" cy="1878964"/>
            </a:xfrm>
            <a:custGeom>
              <a:avLst/>
              <a:gdLst/>
              <a:ahLst/>
              <a:cxnLst/>
              <a:rect l="l" t="t" r="r" b="b"/>
              <a:pathLst>
                <a:path w="12188825" h="1878965">
                  <a:moveTo>
                    <a:pt x="12188444" y="0"/>
                  </a:moveTo>
                  <a:lnTo>
                    <a:pt x="0" y="0"/>
                  </a:lnTo>
                  <a:lnTo>
                    <a:pt x="0" y="1878584"/>
                  </a:lnTo>
                  <a:lnTo>
                    <a:pt x="12188444" y="1878584"/>
                  </a:lnTo>
                  <a:lnTo>
                    <a:pt x="12188444" y="0"/>
                  </a:lnTo>
                  <a:close/>
                </a:path>
              </a:pathLst>
            </a:custGeom>
            <a:solidFill>
              <a:srgbClr val="BB562C"/>
            </a:solid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914901"/>
              <a:ext cx="12188825" cy="64135"/>
            </a:xfrm>
            <a:custGeom>
              <a:avLst/>
              <a:gdLst/>
              <a:ahLst/>
              <a:cxnLst/>
              <a:rect l="l" t="t" r="r" b="b"/>
              <a:pathLst>
                <a:path w="12188825" h="64135">
                  <a:moveTo>
                    <a:pt x="12188444" y="0"/>
                  </a:moveTo>
                  <a:lnTo>
                    <a:pt x="0" y="0"/>
                  </a:lnTo>
                  <a:lnTo>
                    <a:pt x="0" y="63879"/>
                  </a:lnTo>
                  <a:lnTo>
                    <a:pt x="12188444" y="63879"/>
                  </a:lnTo>
                  <a:lnTo>
                    <a:pt x="12188444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02614" y="506095"/>
            <a:ext cx="40252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35" dirty="0">
                <a:solidFill>
                  <a:srgbClr val="BB562C"/>
                </a:solidFill>
              </a:rPr>
              <a:t>Payload </a:t>
            </a:r>
            <a:r>
              <a:rPr sz="3600" spc="-300" dirty="0">
                <a:solidFill>
                  <a:srgbClr val="BB562C"/>
                </a:solidFill>
              </a:rPr>
              <a:t>vs. </a:t>
            </a:r>
            <a:r>
              <a:rPr sz="3600" spc="-310" dirty="0">
                <a:solidFill>
                  <a:srgbClr val="BB562C"/>
                </a:solidFill>
              </a:rPr>
              <a:t>Launch</a:t>
            </a:r>
            <a:r>
              <a:rPr sz="3600" spc="-495" dirty="0">
                <a:solidFill>
                  <a:srgbClr val="BB562C"/>
                </a:solidFill>
              </a:rPr>
              <a:t> </a:t>
            </a:r>
            <a:r>
              <a:rPr sz="3600" spc="-260" dirty="0">
                <a:solidFill>
                  <a:srgbClr val="BB562C"/>
                </a:solidFill>
              </a:rPr>
              <a:t>Site</a:t>
            </a:r>
            <a:endParaRPr sz="36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r" defTabSz="4572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38100" marR="0" lvl="0" indent="0" algn="r" defTabSz="4572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614" y="5103774"/>
            <a:ext cx="5099050" cy="617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l" defTabSz="457200" rtl="0" eaLnBrk="1" fontAlgn="auto" latinLnBrk="0" hangingPunct="1">
              <a:lnSpc>
                <a:spcPct val="1214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Payload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mass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appears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to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fall mostly between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0-6000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kg. 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Different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launch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sites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also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seem to use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different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payload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mass.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623" y="1653539"/>
            <a:ext cx="12100560" cy="23774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2614" y="4346194"/>
            <a:ext cx="58623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Green indicates successful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launch;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Purple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indicates unsuccessful</a:t>
            </a:r>
            <a:r>
              <a:rPr kumimoji="0" sz="1600" b="0" i="0" u="none" strike="noStrike" kern="1200" cap="none" spc="18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launch.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914901"/>
            <a:ext cx="12188825" cy="1943100"/>
            <a:chOff x="0" y="4914901"/>
            <a:chExt cx="12188825" cy="1943100"/>
          </a:xfrm>
        </p:grpSpPr>
        <p:sp>
          <p:nvSpPr>
            <p:cNvPr id="3" name="object 3"/>
            <p:cNvSpPr/>
            <p:nvPr/>
          </p:nvSpPr>
          <p:spPr>
            <a:xfrm>
              <a:off x="0" y="4978906"/>
              <a:ext cx="12188825" cy="1878964"/>
            </a:xfrm>
            <a:custGeom>
              <a:avLst/>
              <a:gdLst/>
              <a:ahLst/>
              <a:cxnLst/>
              <a:rect l="l" t="t" r="r" b="b"/>
              <a:pathLst>
                <a:path w="12188825" h="1878965">
                  <a:moveTo>
                    <a:pt x="12188444" y="0"/>
                  </a:moveTo>
                  <a:lnTo>
                    <a:pt x="0" y="0"/>
                  </a:lnTo>
                  <a:lnTo>
                    <a:pt x="0" y="1878584"/>
                  </a:lnTo>
                  <a:lnTo>
                    <a:pt x="12188444" y="1878584"/>
                  </a:lnTo>
                  <a:lnTo>
                    <a:pt x="12188444" y="0"/>
                  </a:lnTo>
                  <a:close/>
                </a:path>
              </a:pathLst>
            </a:custGeom>
            <a:solidFill>
              <a:srgbClr val="BB562C"/>
            </a:solid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914901"/>
              <a:ext cx="12188825" cy="64135"/>
            </a:xfrm>
            <a:custGeom>
              <a:avLst/>
              <a:gdLst/>
              <a:ahLst/>
              <a:cxnLst/>
              <a:rect l="l" t="t" r="r" b="b"/>
              <a:pathLst>
                <a:path w="12188825" h="64135">
                  <a:moveTo>
                    <a:pt x="12188444" y="0"/>
                  </a:moveTo>
                  <a:lnTo>
                    <a:pt x="0" y="0"/>
                  </a:lnTo>
                  <a:lnTo>
                    <a:pt x="0" y="63879"/>
                  </a:lnTo>
                  <a:lnTo>
                    <a:pt x="12188444" y="63879"/>
                  </a:lnTo>
                  <a:lnTo>
                    <a:pt x="12188444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23391" y="488696"/>
            <a:ext cx="4573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425" dirty="0">
                <a:solidFill>
                  <a:srgbClr val="BB562C"/>
                </a:solidFill>
              </a:rPr>
              <a:t>Success </a:t>
            </a:r>
            <a:r>
              <a:rPr sz="3600" spc="-165" dirty="0">
                <a:solidFill>
                  <a:srgbClr val="BB562C"/>
                </a:solidFill>
              </a:rPr>
              <a:t>rate </a:t>
            </a:r>
            <a:r>
              <a:rPr sz="3600" spc="-300" dirty="0">
                <a:solidFill>
                  <a:srgbClr val="BB562C"/>
                </a:solidFill>
              </a:rPr>
              <a:t>vs. </a:t>
            </a:r>
            <a:r>
              <a:rPr sz="3600" spc="-135" dirty="0">
                <a:solidFill>
                  <a:srgbClr val="BB562C"/>
                </a:solidFill>
              </a:rPr>
              <a:t>Orbit</a:t>
            </a:r>
            <a:r>
              <a:rPr sz="3600" spc="-670" dirty="0">
                <a:solidFill>
                  <a:srgbClr val="BB562C"/>
                </a:solidFill>
              </a:rPr>
              <a:t> </a:t>
            </a:r>
            <a:r>
              <a:rPr sz="3600" spc="-145" dirty="0">
                <a:solidFill>
                  <a:srgbClr val="BB562C"/>
                </a:solidFill>
              </a:rPr>
              <a:t>type</a:t>
            </a:r>
            <a:endParaRPr sz="36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r" defTabSz="4572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38100" marR="0" lvl="0" indent="0" algn="r" defTabSz="4572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7848" y="4915179"/>
            <a:ext cx="6502400" cy="1499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l" defTabSz="457200" rtl="0" eaLnBrk="1" fontAlgn="auto" latinLnBrk="0" hangingPunct="1">
              <a:lnSpc>
                <a:spcPct val="1208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ES-L1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(1),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GEO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(1), HEO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(1)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have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100%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success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rate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(sample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sizes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in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parenthesis) 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SSO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(5)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has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100%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success</a:t>
            </a:r>
            <a:r>
              <a:rPr kumimoji="0" sz="1600" b="0" i="0" u="none" strike="noStrike" kern="120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rate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VLEO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(14)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has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decent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success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rate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and</a:t>
            </a:r>
            <a:r>
              <a:rPr kumimoji="0" sz="1600" b="0" i="0" u="none" strike="noStrike" kern="1200" cap="none" spc="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attempts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SO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(1)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has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0% success</a:t>
            </a:r>
            <a:r>
              <a:rPr kumimoji="0" sz="1600" b="0" i="0" u="none" strike="noStrike" kern="1200" cap="none" spc="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rate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5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GTO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(27)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has the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around 50%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success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rate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but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largest</a:t>
            </a:r>
            <a:r>
              <a:rPr kumimoji="0" sz="1600" b="0" i="0" u="none" strike="noStrike" kern="1200" cap="none" spc="2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sample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21051" y="1185672"/>
            <a:ext cx="5430011" cy="3514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03463" y="3387597"/>
            <a:ext cx="217932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Success 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Rate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Scale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with 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0 as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0%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2700" marR="118237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0.6 as</a:t>
            </a:r>
            <a:r>
              <a:rPr kumimoji="0" sz="1800" b="0" i="0" u="none" strike="noStrike" kern="1200" cap="none" spc="-19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60%  1 as</a:t>
            </a:r>
            <a:r>
              <a:rPr kumimoji="0" sz="18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100%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6618" rIns="0" bIns="0" rtlCol="0">
            <a:spAutoFit/>
          </a:bodyPr>
          <a:lstStyle/>
          <a:p>
            <a:pPr marL="168910">
              <a:lnSpc>
                <a:spcPct val="100000"/>
              </a:lnSpc>
              <a:spcBef>
                <a:spcPts val="100"/>
              </a:spcBef>
              <a:tabLst>
                <a:tab pos="10140315" algn="l"/>
              </a:tabLst>
            </a:pPr>
            <a:r>
              <a:rPr u="heavy" spc="-190" dirty="0">
                <a:uFill>
                  <a:solidFill>
                    <a:srgbClr val="7D7D7D"/>
                  </a:solidFill>
                </a:uFill>
              </a:rPr>
              <a:t>Outline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00200" y="2362200"/>
            <a:ext cx="2814320" cy="256984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2413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79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2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Executive </a:t>
            </a:r>
            <a:r>
              <a:rPr kumimoji="0" sz="2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Summary</a:t>
            </a: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2413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69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Introduction</a:t>
            </a:r>
            <a:r>
              <a:rPr kumimoji="0" sz="22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endParaRPr kumimoji="0" lang="en-CA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2413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lang="en-CA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Methodology</a:t>
            </a:r>
            <a:r>
              <a:rPr kumimoji="0" lang="en-CA" sz="22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endParaRPr kumimoji="0" lang="en-CA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2413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71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Results</a:t>
            </a:r>
            <a:r>
              <a:rPr kumimoji="0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</a:p>
          <a:p>
            <a:pPr marL="2413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69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Conclusion</a:t>
            </a:r>
            <a:r>
              <a:rPr kumimoji="0" sz="22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2413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69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Appendix</a:t>
            </a:r>
            <a:r>
              <a:rPr kumimoji="0" sz="22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48416" y="6568541"/>
            <a:ext cx="144780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4572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pPr marL="38100" marR="0" lvl="0" indent="0" algn="l" defTabSz="4572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914901"/>
            <a:ext cx="12188825" cy="1943100"/>
            <a:chOff x="0" y="4914901"/>
            <a:chExt cx="12188825" cy="1943100"/>
          </a:xfrm>
        </p:grpSpPr>
        <p:sp>
          <p:nvSpPr>
            <p:cNvPr id="3" name="object 3"/>
            <p:cNvSpPr/>
            <p:nvPr/>
          </p:nvSpPr>
          <p:spPr>
            <a:xfrm>
              <a:off x="0" y="4978906"/>
              <a:ext cx="12188825" cy="1878964"/>
            </a:xfrm>
            <a:custGeom>
              <a:avLst/>
              <a:gdLst/>
              <a:ahLst/>
              <a:cxnLst/>
              <a:rect l="l" t="t" r="r" b="b"/>
              <a:pathLst>
                <a:path w="12188825" h="1878965">
                  <a:moveTo>
                    <a:pt x="12188444" y="0"/>
                  </a:moveTo>
                  <a:lnTo>
                    <a:pt x="0" y="0"/>
                  </a:lnTo>
                  <a:lnTo>
                    <a:pt x="0" y="1878584"/>
                  </a:lnTo>
                  <a:lnTo>
                    <a:pt x="12188444" y="1878584"/>
                  </a:lnTo>
                  <a:lnTo>
                    <a:pt x="12188444" y="0"/>
                  </a:lnTo>
                  <a:close/>
                </a:path>
              </a:pathLst>
            </a:custGeom>
            <a:solidFill>
              <a:srgbClr val="BB562C"/>
            </a:solid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914901"/>
              <a:ext cx="12188825" cy="64135"/>
            </a:xfrm>
            <a:custGeom>
              <a:avLst/>
              <a:gdLst/>
              <a:ahLst/>
              <a:cxnLst/>
              <a:rect l="l" t="t" r="r" b="b"/>
              <a:pathLst>
                <a:path w="12188825" h="64135">
                  <a:moveTo>
                    <a:pt x="12188444" y="0"/>
                  </a:moveTo>
                  <a:lnTo>
                    <a:pt x="0" y="0"/>
                  </a:lnTo>
                  <a:lnTo>
                    <a:pt x="0" y="63879"/>
                  </a:lnTo>
                  <a:lnTo>
                    <a:pt x="12188444" y="63879"/>
                  </a:lnTo>
                  <a:lnTo>
                    <a:pt x="12188444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02614" y="642620"/>
            <a:ext cx="49415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4" dirty="0">
                <a:solidFill>
                  <a:srgbClr val="BB562C"/>
                </a:solidFill>
              </a:rPr>
              <a:t>Flight </a:t>
            </a:r>
            <a:r>
              <a:rPr sz="3600" spc="-229" dirty="0">
                <a:solidFill>
                  <a:srgbClr val="BB562C"/>
                </a:solidFill>
              </a:rPr>
              <a:t>Number </a:t>
            </a:r>
            <a:r>
              <a:rPr sz="3600" spc="-300" dirty="0">
                <a:solidFill>
                  <a:srgbClr val="BB562C"/>
                </a:solidFill>
              </a:rPr>
              <a:t>vs. </a:t>
            </a:r>
            <a:r>
              <a:rPr sz="3600" spc="-135" dirty="0">
                <a:solidFill>
                  <a:srgbClr val="BB562C"/>
                </a:solidFill>
              </a:rPr>
              <a:t>Orbit</a:t>
            </a:r>
            <a:r>
              <a:rPr sz="3600" spc="-760" dirty="0">
                <a:solidFill>
                  <a:srgbClr val="BB562C"/>
                </a:solidFill>
              </a:rPr>
              <a:t> </a:t>
            </a:r>
            <a:r>
              <a:rPr sz="3600" spc="-145" dirty="0">
                <a:solidFill>
                  <a:srgbClr val="BB562C"/>
                </a:solidFill>
              </a:rPr>
              <a:t>type</a:t>
            </a:r>
            <a:endParaRPr sz="36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r" defTabSz="4572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38100" marR="0" lvl="0" indent="0" algn="r" defTabSz="4572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18108" y="5003952"/>
            <a:ext cx="8640445" cy="1207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951604" lvl="0" indent="0" algn="l" defTabSz="457200" rtl="0" eaLnBrk="1" fontAlgn="auto" latinLnBrk="0" hangingPunct="1">
              <a:lnSpc>
                <a:spcPct val="1212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Launch Orbit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preferences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changed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over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Flight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Number. 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Launch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Outcome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seems to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correlate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with this</a:t>
            </a:r>
            <a:r>
              <a:rPr kumimoji="0" sz="1600" b="0" i="0" u="none" strike="noStrike" kern="1200" cap="none" spc="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preference.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3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SpaceX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started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with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LEO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orbits which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saw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moderate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success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LEO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and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returned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to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VLEO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in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recent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launches 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SpaceX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appears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to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perform better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in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lower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orbits or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Sun-synchronous</a:t>
            </a:r>
            <a:r>
              <a:rPr kumimoji="0" sz="1600" b="0" i="0" u="none" strike="noStrike" kern="1200" cap="none" spc="2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orbits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719" y="1644395"/>
            <a:ext cx="12094464" cy="2375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2614" y="4346194"/>
            <a:ext cx="58623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Green indicates successful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launch;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Purple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indicates unsuccessful</a:t>
            </a:r>
            <a:r>
              <a:rPr kumimoji="0" sz="1600" b="0" i="0" u="none" strike="noStrike" kern="1200" cap="none" spc="18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launch.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914901"/>
            <a:ext cx="12188825" cy="1943100"/>
            <a:chOff x="0" y="4914901"/>
            <a:chExt cx="12188825" cy="1943100"/>
          </a:xfrm>
        </p:grpSpPr>
        <p:sp>
          <p:nvSpPr>
            <p:cNvPr id="3" name="object 3"/>
            <p:cNvSpPr/>
            <p:nvPr/>
          </p:nvSpPr>
          <p:spPr>
            <a:xfrm>
              <a:off x="0" y="4978906"/>
              <a:ext cx="12188825" cy="1878964"/>
            </a:xfrm>
            <a:custGeom>
              <a:avLst/>
              <a:gdLst/>
              <a:ahLst/>
              <a:cxnLst/>
              <a:rect l="l" t="t" r="r" b="b"/>
              <a:pathLst>
                <a:path w="12188825" h="1878965">
                  <a:moveTo>
                    <a:pt x="12188444" y="0"/>
                  </a:moveTo>
                  <a:lnTo>
                    <a:pt x="0" y="0"/>
                  </a:lnTo>
                  <a:lnTo>
                    <a:pt x="0" y="1878584"/>
                  </a:lnTo>
                  <a:lnTo>
                    <a:pt x="12188444" y="1878584"/>
                  </a:lnTo>
                  <a:lnTo>
                    <a:pt x="12188444" y="0"/>
                  </a:lnTo>
                  <a:close/>
                </a:path>
              </a:pathLst>
            </a:custGeom>
            <a:solidFill>
              <a:srgbClr val="BB562C"/>
            </a:solid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914901"/>
              <a:ext cx="12188825" cy="64135"/>
            </a:xfrm>
            <a:custGeom>
              <a:avLst/>
              <a:gdLst/>
              <a:ahLst/>
              <a:cxnLst/>
              <a:rect l="l" t="t" r="r" b="b"/>
              <a:pathLst>
                <a:path w="12188825" h="64135">
                  <a:moveTo>
                    <a:pt x="12188444" y="0"/>
                  </a:moveTo>
                  <a:lnTo>
                    <a:pt x="0" y="0"/>
                  </a:lnTo>
                  <a:lnTo>
                    <a:pt x="0" y="63879"/>
                  </a:lnTo>
                  <a:lnTo>
                    <a:pt x="12188444" y="63879"/>
                  </a:lnTo>
                  <a:lnTo>
                    <a:pt x="12188444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18108" y="808990"/>
            <a:ext cx="38042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35" dirty="0">
                <a:solidFill>
                  <a:srgbClr val="BB562C"/>
                </a:solidFill>
              </a:rPr>
              <a:t>Payload </a:t>
            </a:r>
            <a:r>
              <a:rPr sz="3600" spc="-300" dirty="0">
                <a:solidFill>
                  <a:srgbClr val="BB562C"/>
                </a:solidFill>
              </a:rPr>
              <a:t>vs. </a:t>
            </a:r>
            <a:r>
              <a:rPr sz="3600" spc="-135" dirty="0">
                <a:solidFill>
                  <a:srgbClr val="BB562C"/>
                </a:solidFill>
              </a:rPr>
              <a:t>Orbit</a:t>
            </a:r>
            <a:r>
              <a:rPr sz="3600" spc="-465" dirty="0">
                <a:solidFill>
                  <a:srgbClr val="BB562C"/>
                </a:solidFill>
              </a:rPr>
              <a:t> </a:t>
            </a:r>
            <a:r>
              <a:rPr sz="3600" spc="-145" dirty="0">
                <a:solidFill>
                  <a:srgbClr val="BB562C"/>
                </a:solidFill>
              </a:rPr>
              <a:t>type</a:t>
            </a:r>
            <a:endParaRPr sz="36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r" defTabSz="4572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38100" marR="0" lvl="0" indent="0" algn="r" defTabSz="4572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18108" y="5044185"/>
            <a:ext cx="7989570" cy="90995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4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Payload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mass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seems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to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correlate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with</a:t>
            </a:r>
            <a:r>
              <a:rPr kumimoji="0" sz="160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orbit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LEO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and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SSO seem to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have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relatively low payload</a:t>
            </a:r>
            <a:r>
              <a:rPr kumimoji="0" sz="1600" b="0" i="0" u="none" strike="noStrike" kern="1200" cap="none" spc="1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mass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 other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most successful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orbit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VLEO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only has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payload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mass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values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in the higher end of the</a:t>
            </a:r>
            <a:r>
              <a:rPr kumimoji="0" sz="1600" b="0" i="0" u="none" strike="noStrike" kern="1200" cap="none" spc="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range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719" y="1615439"/>
            <a:ext cx="12094464" cy="2375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2614" y="4346194"/>
            <a:ext cx="58623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Green indicates successful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launch;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Purple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indicates unsuccessful</a:t>
            </a:r>
            <a:r>
              <a:rPr kumimoji="0" sz="1600" b="0" i="0" u="none" strike="noStrike" kern="1200" cap="none" spc="18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launch.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914901"/>
            <a:ext cx="12188825" cy="1943100"/>
            <a:chOff x="0" y="4914901"/>
            <a:chExt cx="12188825" cy="1943100"/>
          </a:xfrm>
        </p:grpSpPr>
        <p:sp>
          <p:nvSpPr>
            <p:cNvPr id="3" name="object 3"/>
            <p:cNvSpPr/>
            <p:nvPr/>
          </p:nvSpPr>
          <p:spPr>
            <a:xfrm>
              <a:off x="0" y="4978906"/>
              <a:ext cx="12188825" cy="1878964"/>
            </a:xfrm>
            <a:custGeom>
              <a:avLst/>
              <a:gdLst/>
              <a:ahLst/>
              <a:cxnLst/>
              <a:rect l="l" t="t" r="r" b="b"/>
              <a:pathLst>
                <a:path w="12188825" h="1878965">
                  <a:moveTo>
                    <a:pt x="12188444" y="0"/>
                  </a:moveTo>
                  <a:lnTo>
                    <a:pt x="0" y="0"/>
                  </a:lnTo>
                  <a:lnTo>
                    <a:pt x="0" y="1878584"/>
                  </a:lnTo>
                  <a:lnTo>
                    <a:pt x="12188444" y="1878584"/>
                  </a:lnTo>
                  <a:lnTo>
                    <a:pt x="12188444" y="0"/>
                  </a:lnTo>
                  <a:close/>
                </a:path>
              </a:pathLst>
            </a:custGeom>
            <a:solidFill>
              <a:srgbClr val="BB562C"/>
            </a:solid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914901"/>
              <a:ext cx="12188825" cy="64135"/>
            </a:xfrm>
            <a:custGeom>
              <a:avLst/>
              <a:gdLst/>
              <a:ahLst/>
              <a:cxnLst/>
              <a:rect l="l" t="t" r="r" b="b"/>
              <a:pathLst>
                <a:path w="12188825" h="64135">
                  <a:moveTo>
                    <a:pt x="12188444" y="0"/>
                  </a:moveTo>
                  <a:lnTo>
                    <a:pt x="0" y="0"/>
                  </a:lnTo>
                  <a:lnTo>
                    <a:pt x="0" y="63879"/>
                  </a:lnTo>
                  <a:lnTo>
                    <a:pt x="12188444" y="63879"/>
                  </a:lnTo>
                  <a:lnTo>
                    <a:pt x="12188444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76019" y="503682"/>
            <a:ext cx="4927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10" dirty="0">
                <a:solidFill>
                  <a:srgbClr val="BB562C"/>
                </a:solidFill>
              </a:rPr>
              <a:t>Launch </a:t>
            </a:r>
            <a:r>
              <a:rPr sz="3600" spc="-425" dirty="0">
                <a:solidFill>
                  <a:srgbClr val="BB562C"/>
                </a:solidFill>
              </a:rPr>
              <a:t>Success </a:t>
            </a:r>
            <a:r>
              <a:rPr sz="3600" spc="-335" dirty="0">
                <a:solidFill>
                  <a:srgbClr val="BB562C"/>
                </a:solidFill>
              </a:rPr>
              <a:t>Yearly</a:t>
            </a:r>
            <a:r>
              <a:rPr sz="3600" spc="-470" dirty="0">
                <a:solidFill>
                  <a:srgbClr val="BB562C"/>
                </a:solidFill>
              </a:rPr>
              <a:t> </a:t>
            </a:r>
            <a:r>
              <a:rPr sz="3600" spc="-305" dirty="0">
                <a:solidFill>
                  <a:srgbClr val="BB562C"/>
                </a:solidFill>
              </a:rPr>
              <a:t>Trend</a:t>
            </a:r>
            <a:endParaRPr sz="36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r" defTabSz="4572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38100" marR="0" lvl="0" indent="0" algn="r" defTabSz="4572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6019" y="5031310"/>
            <a:ext cx="5977890" cy="61658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5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Success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generally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increases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over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time since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2013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with a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slight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dip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in</a:t>
            </a:r>
            <a:r>
              <a:rPr kumimoji="0" sz="1600" b="0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2018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4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Success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in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recent years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at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around</a:t>
            </a:r>
            <a:r>
              <a:rPr kumimoji="0" sz="1600" b="0" i="0" u="none" strike="noStrike" kern="1200" cap="none" spc="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80%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64892" y="1484375"/>
            <a:ext cx="4565904" cy="3049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18578" y="2750057"/>
            <a:ext cx="1974214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lvl="0" indent="0" algn="l" defTabSz="4572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95% confidence interval 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(light blue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shading)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3291" y="1737360"/>
            <a:ext cx="996696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096">
            <a:solidFill>
              <a:srgbClr val="7D7D7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635" y="543559"/>
            <a:ext cx="51816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35" dirty="0"/>
              <a:t>All </a:t>
            </a:r>
            <a:r>
              <a:rPr spc="-400" dirty="0"/>
              <a:t>Launch </a:t>
            </a:r>
            <a:r>
              <a:rPr spc="-340" dirty="0"/>
              <a:t>Site</a:t>
            </a:r>
            <a:r>
              <a:rPr spc="-700" dirty="0"/>
              <a:t> </a:t>
            </a:r>
            <a:r>
              <a:rPr spc="-459" dirty="0"/>
              <a:t>Names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r" defTabSz="4572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38100" marR="0" lvl="0" indent="0" algn="r" defTabSz="4572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25415" y="1810867"/>
            <a:ext cx="6174740" cy="252666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Query unique launch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site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names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from</a:t>
            </a:r>
            <a:r>
              <a:rPr kumimoji="0" sz="2000" b="0" i="0" u="none" strike="noStrike" kern="1200" cap="none" spc="-8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database.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2700" marR="0" lvl="0" indent="0" algn="l" defTabSz="457200" rtl="0" eaLnBrk="1" fontAlgn="auto" latinLnBrk="0" hangingPunct="1">
              <a:lnSpc>
                <a:spcPts val="23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CCAFS SLC-40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and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CCAFSSLC-40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likely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all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represent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same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2700" marR="0" lvl="0" indent="0" algn="l" defTabSz="4572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launch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site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with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data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entry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errors.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2700" marR="2114550" lvl="0" indent="0" algn="l" defTabSz="457200" rtl="0" eaLnBrk="1" fontAlgn="auto" latinLnBrk="0" hangingPunct="1">
              <a:lnSpc>
                <a:spcPct val="1415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CCAFS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LC-40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was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previous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name. 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Likely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only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3 unique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launch_site values:  CCAFS SLC-40, KSC LC-39A,</a:t>
            </a:r>
            <a:r>
              <a:rPr kumimoji="0" sz="2000" b="0" i="0" u="none" strike="noStrike" kern="1200" cap="none" spc="-3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VAFB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SLC-4E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82624" y="2010155"/>
            <a:ext cx="3220212" cy="27630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3291" y="1737360"/>
            <a:ext cx="996696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096">
            <a:solidFill>
              <a:srgbClr val="7D7D7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2037" y="838911"/>
            <a:ext cx="949642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0" dirty="0"/>
              <a:t>Launch </a:t>
            </a:r>
            <a:r>
              <a:rPr spc="-345" dirty="0"/>
              <a:t>Site </a:t>
            </a:r>
            <a:r>
              <a:rPr spc="-455" dirty="0"/>
              <a:t>Names </a:t>
            </a:r>
            <a:r>
              <a:rPr spc="-340" dirty="0"/>
              <a:t>Beginning </a:t>
            </a:r>
            <a:r>
              <a:rPr spc="-80" dirty="0"/>
              <a:t>with</a:t>
            </a:r>
            <a:r>
              <a:rPr spc="-590" dirty="0"/>
              <a:t> </a:t>
            </a:r>
            <a:r>
              <a:rPr spc="-630" dirty="0"/>
              <a:t>`CCA`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r" defTabSz="4572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38100" marR="0" lvl="0" indent="0" algn="r" defTabSz="4572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41611" y="2469007"/>
            <a:ext cx="1837689" cy="142875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 lvl="0" indent="0" algn="l" defTabSz="457200" rtl="0" eaLnBrk="1" fontAlgn="auto" latinLnBrk="0" hangingPunct="1">
              <a:lnSpc>
                <a:spcPts val="216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First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five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entries 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in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database with  Launch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Site</a:t>
            </a:r>
            <a:r>
              <a:rPr kumimoji="0" sz="2000" b="0" i="0" u="none" strike="noStrike" kern="1200" cap="none" spc="-10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name 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beginning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with 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CCA.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73252" y="1853183"/>
            <a:ext cx="8272272" cy="3331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3291" y="1737360"/>
            <a:ext cx="996696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096">
            <a:solidFill>
              <a:srgbClr val="7D7D7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635" y="543559"/>
            <a:ext cx="713803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65" dirty="0"/>
              <a:t>Total </a:t>
            </a:r>
            <a:r>
              <a:rPr spc="-425" dirty="0"/>
              <a:t>Payload </a:t>
            </a:r>
            <a:r>
              <a:rPr spc="-434" dirty="0"/>
              <a:t>Mass </a:t>
            </a:r>
            <a:r>
              <a:rPr spc="-135" dirty="0"/>
              <a:t>from</a:t>
            </a:r>
            <a:r>
              <a:rPr spc="-580" dirty="0"/>
              <a:t> </a:t>
            </a:r>
            <a:r>
              <a:rPr spc="-690" dirty="0"/>
              <a:t>NASA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r" defTabSz="4572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38100" marR="0" lvl="0" indent="0" algn="r" defTabSz="4572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37475" y="2219960"/>
            <a:ext cx="3489325" cy="243014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715" lvl="0" indent="0" algn="l" defTabSz="457200" rtl="0" eaLnBrk="1" fontAlgn="auto" latinLnBrk="0" hangingPunct="1">
              <a:lnSpc>
                <a:spcPts val="216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This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query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sums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total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payload 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mass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in kg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where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NASA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was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  </a:t>
            </a:r>
            <a:r>
              <a:rPr kumimoji="0" sz="2000" b="0" i="0" u="none" strike="noStrike" kern="1200" cap="none" spc="-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customer.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2700" marR="5080" lvl="0" indent="0" algn="l" defTabSz="457200" rtl="0" eaLnBrk="1" fontAlgn="auto" latinLnBrk="0" hangingPunct="1">
              <a:lnSpc>
                <a:spcPct val="90000"/>
              </a:lnSpc>
              <a:spcBef>
                <a:spcPts val="13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CRS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stands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for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Commercial 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Resupply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Services which</a:t>
            </a:r>
            <a:r>
              <a:rPr kumimoji="0" sz="2000" b="0" i="0" u="none" strike="noStrike" kern="1200" cap="none" spc="-9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indicates 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that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these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payloads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were sent to 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International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Space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Station 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(ISS).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74063" y="2263139"/>
            <a:ext cx="5687568" cy="2554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3291" y="1737360"/>
            <a:ext cx="996696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096">
            <a:solidFill>
              <a:srgbClr val="7D7D7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635" y="543559"/>
            <a:ext cx="772223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25" dirty="0"/>
              <a:t>Average Payload </a:t>
            </a:r>
            <a:r>
              <a:rPr spc="-434" dirty="0"/>
              <a:t>Mass </a:t>
            </a:r>
            <a:r>
              <a:rPr spc="-285" dirty="0"/>
              <a:t>by </a:t>
            </a:r>
            <a:r>
              <a:rPr spc="-520" dirty="0"/>
              <a:t>F9</a:t>
            </a:r>
            <a:r>
              <a:rPr spc="-645" dirty="0"/>
              <a:t> </a:t>
            </a:r>
            <a:r>
              <a:rPr spc="-290" dirty="0"/>
              <a:t>v1.1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r" defTabSz="4572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38100" marR="0" lvl="0" indent="0" algn="r" defTabSz="4572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91830" y="2060575"/>
            <a:ext cx="2723515" cy="218630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172085" lvl="0" indent="0" algn="l" defTabSz="457200" rtl="0" eaLnBrk="1" fontAlgn="auto" latinLnBrk="0" hangingPunct="1">
              <a:lnSpc>
                <a:spcPct val="917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This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query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calculates</a:t>
            </a:r>
            <a:r>
              <a:rPr kumimoji="0" sz="2000" b="0" i="0" u="none" strike="noStrike" kern="1200" cap="none" spc="-20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  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average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payload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mass or 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launches which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used 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booster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version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F9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v1.1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2700" marR="5080" lvl="0" indent="0" algn="l" defTabSz="457200" rtl="0" eaLnBrk="1" fontAlgn="auto" latinLnBrk="0" hangingPunct="1">
              <a:lnSpc>
                <a:spcPct val="918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Average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payload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mass of 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F9 1.1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is on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low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end</a:t>
            </a:r>
            <a:r>
              <a:rPr kumimoji="0" sz="2000" b="0" i="0" u="none" strike="noStrike" kern="1200" cap="none" spc="-2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of  our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payload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mass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range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08532" y="2127504"/>
            <a:ext cx="6364224" cy="28696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3291" y="1737360"/>
            <a:ext cx="996696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096">
            <a:solidFill>
              <a:srgbClr val="7D7D7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635" y="543559"/>
            <a:ext cx="96551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90" dirty="0"/>
              <a:t>First </a:t>
            </a:r>
            <a:r>
              <a:rPr spc="-425" dirty="0"/>
              <a:t>Successful </a:t>
            </a:r>
            <a:r>
              <a:rPr spc="-320" dirty="0"/>
              <a:t>Ground </a:t>
            </a:r>
            <a:r>
              <a:rPr spc="-545" dirty="0"/>
              <a:t>Pad </a:t>
            </a:r>
            <a:r>
              <a:rPr spc="-370" dirty="0"/>
              <a:t>Landing</a:t>
            </a:r>
            <a:r>
              <a:rPr spc="-570" dirty="0"/>
              <a:t> </a:t>
            </a:r>
            <a:r>
              <a:rPr spc="-340" dirty="0"/>
              <a:t>Date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r" defTabSz="4572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38100" marR="0" lvl="0" indent="0" algn="r" defTabSz="4572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21067" y="2172462"/>
            <a:ext cx="3239770" cy="236474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135255" lvl="0" indent="0" algn="l" defTabSz="457200" rtl="0" eaLnBrk="1" fontAlgn="auto" latinLnBrk="0" hangingPunct="1">
              <a:lnSpc>
                <a:spcPct val="918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This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query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returns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 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first 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successful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ground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pad</a:t>
            </a:r>
            <a:r>
              <a:rPr kumimoji="0" sz="2000" b="0" i="0" u="none" strike="noStrike" kern="1200" cap="none" spc="-1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landing 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date.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2700" marR="0" lvl="0" indent="0" algn="l" defTabSz="457200" rtl="0" eaLnBrk="1" fontAlgn="auto" latinLnBrk="0" hangingPunct="1">
              <a:lnSpc>
                <a:spcPts val="23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First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ground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pad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landing</a:t>
            </a:r>
            <a:r>
              <a:rPr kumimoji="0" sz="2000" b="0" i="0" u="none" strike="noStrike" kern="1200" cap="none" spc="-7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wasn’t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2700" marR="0" lvl="0" indent="0" algn="l" defTabSz="4572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until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 end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of</a:t>
            </a:r>
            <a:r>
              <a:rPr kumimoji="0" sz="2000" b="0" i="0" u="none" strike="noStrike" kern="120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2015.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2700" marR="0" lvl="0" indent="0" algn="l" defTabSz="457200" rtl="0" eaLnBrk="1" fontAlgn="auto" latinLnBrk="0" hangingPunct="1">
              <a:lnSpc>
                <a:spcPts val="2305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Successful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landings in</a:t>
            </a:r>
            <a:r>
              <a:rPr kumimoji="0" sz="2000" b="0" i="0" u="none" strike="noStrike" kern="1200" cap="none" spc="-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general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2700" marR="0" lvl="0" indent="0" algn="l" defTabSz="457200" rtl="0" eaLnBrk="1" fontAlgn="auto" latinLnBrk="0" hangingPunct="1">
              <a:lnSpc>
                <a:spcPts val="23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appear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starting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2014.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53667" y="2223516"/>
            <a:ext cx="5780532" cy="28605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3291" y="1737360"/>
            <a:ext cx="996696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096">
            <a:solidFill>
              <a:srgbClr val="7D7D7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635" y="368935"/>
            <a:ext cx="9105265" cy="1239520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12700" marR="5080">
              <a:lnSpc>
                <a:spcPts val="4400"/>
              </a:lnSpc>
              <a:spcBef>
                <a:spcPts val="875"/>
              </a:spcBef>
            </a:pPr>
            <a:r>
              <a:rPr sz="4300" spc="-390" dirty="0"/>
              <a:t>Successful </a:t>
            </a:r>
            <a:r>
              <a:rPr sz="4300" spc="-300" dirty="0"/>
              <a:t>Drone </a:t>
            </a:r>
            <a:r>
              <a:rPr sz="4300" spc="-375" dirty="0"/>
              <a:t>Ship </a:t>
            </a:r>
            <a:r>
              <a:rPr sz="4300" spc="-340" dirty="0"/>
              <a:t>Landing </a:t>
            </a:r>
            <a:r>
              <a:rPr sz="4300" spc="-75" dirty="0"/>
              <a:t>with</a:t>
            </a:r>
            <a:r>
              <a:rPr sz="4300" spc="-600" dirty="0"/>
              <a:t> </a:t>
            </a:r>
            <a:r>
              <a:rPr sz="4300" spc="-385" dirty="0"/>
              <a:t>Payload  </a:t>
            </a:r>
            <a:r>
              <a:rPr sz="4300" spc="-290" dirty="0"/>
              <a:t>Between </a:t>
            </a:r>
            <a:r>
              <a:rPr sz="4300" spc="-285" dirty="0"/>
              <a:t>4000 and</a:t>
            </a:r>
            <a:r>
              <a:rPr sz="4300" spc="-705" dirty="0"/>
              <a:t> </a:t>
            </a:r>
            <a:r>
              <a:rPr sz="4300" spc="-285" dirty="0"/>
              <a:t>6000</a:t>
            </a:r>
            <a:endParaRPr sz="43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r" defTabSz="4572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38100" marR="0" lvl="0" indent="0" algn="r" defTabSz="4572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04226" y="2630170"/>
            <a:ext cx="3121025" cy="144970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lvl="0" indent="0" algn="l" defTabSz="457200" rtl="0" eaLnBrk="1" fontAlgn="auto" latinLnBrk="0" hangingPunct="1">
              <a:lnSpc>
                <a:spcPct val="917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This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query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returns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four  booster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versions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that had  successful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drone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ship</a:t>
            </a:r>
            <a:r>
              <a:rPr kumimoji="0" sz="2000" b="0" i="0" u="none" strike="noStrike" kern="1200" cap="none" spc="-10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landings  and a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payload mass between 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4000 and 6000</a:t>
            </a:r>
            <a:r>
              <a:rPr kumimoji="0" sz="2000" b="0" i="0" u="none" strike="noStrike" kern="1200" cap="none" spc="-16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noninclusively.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38200" y="2183892"/>
            <a:ext cx="6886956" cy="26380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3291" y="1737360"/>
            <a:ext cx="996696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096">
            <a:solidFill>
              <a:srgbClr val="7D7D7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52906" y="751459"/>
            <a:ext cx="93103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65" dirty="0"/>
              <a:t>Total </a:t>
            </a:r>
            <a:r>
              <a:rPr spc="-285" dirty="0"/>
              <a:t>Number </a:t>
            </a:r>
            <a:r>
              <a:rPr spc="-75" dirty="0"/>
              <a:t>of </a:t>
            </a:r>
            <a:r>
              <a:rPr spc="-540" dirty="0"/>
              <a:t>Each </a:t>
            </a:r>
            <a:r>
              <a:rPr spc="-275" dirty="0"/>
              <a:t>Mission</a:t>
            </a:r>
            <a:r>
              <a:rPr spc="-894" dirty="0"/>
              <a:t> </a:t>
            </a:r>
            <a:r>
              <a:rPr spc="-320" dirty="0"/>
              <a:t>Outcome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r" defTabSz="4572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38100" marR="0" lvl="0" indent="0" algn="r" defTabSz="4572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11694" y="2030983"/>
            <a:ext cx="3716020" cy="3379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ts val="2305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This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query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returns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count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of</a:t>
            </a:r>
            <a:r>
              <a:rPr kumimoji="0" sz="2000" b="0" i="0" u="none" strike="noStrike" kern="1200" cap="none" spc="-1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each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2700" marR="0" lvl="0" indent="0" algn="l" defTabSz="457200" rtl="0" eaLnBrk="1" fontAlgn="auto" latinLnBrk="0" hangingPunct="1">
              <a:lnSpc>
                <a:spcPts val="23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mission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outcome.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2700" marR="83820" lvl="0" indent="0" algn="l" defTabSz="457200" rtl="0" eaLnBrk="1" fontAlgn="auto" latinLnBrk="0" hangingPunct="1">
              <a:lnSpc>
                <a:spcPts val="2200"/>
              </a:lnSpc>
              <a:spcBef>
                <a:spcPts val="14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SpaceX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appears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to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achieve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its 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mission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outcome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nearly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99%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of</a:t>
            </a:r>
            <a:r>
              <a:rPr kumimoji="0" sz="2000" b="0" i="0" u="none" strike="noStrike" kern="1200" cap="none" spc="-10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 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time.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2700" marR="0" lvl="0" indent="0" algn="l" defTabSz="457200" rtl="0" eaLnBrk="1" fontAlgn="auto" latinLnBrk="0" hangingPunct="1">
              <a:lnSpc>
                <a:spcPts val="2305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This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means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that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most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of the</a:t>
            </a:r>
            <a:r>
              <a:rPr kumimoji="0" sz="2000" b="0" i="0" u="none" strike="noStrike" kern="120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landing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2700" marR="0" lvl="0" indent="0" algn="l" defTabSz="457200" rtl="0" eaLnBrk="1" fontAlgn="auto" latinLnBrk="0" hangingPunct="1">
              <a:lnSpc>
                <a:spcPts val="23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failures are</a:t>
            </a:r>
            <a:r>
              <a:rPr kumimoji="0" sz="2000" b="0" i="0" u="none" strike="noStrike" kern="1200" cap="none" spc="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intended.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2700" marR="337185" lvl="0" indent="0" algn="l" defTabSz="457200" rtl="0" eaLnBrk="1" fontAlgn="auto" latinLnBrk="0" hangingPunct="1">
              <a:lnSpc>
                <a:spcPts val="2200"/>
              </a:lnSpc>
              <a:spcBef>
                <a:spcPts val="14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Interestingly,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one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launch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has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an  unclear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payload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status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and 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unfortunately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one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failed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in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flight.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9303" y="2026920"/>
            <a:ext cx="5138928" cy="34411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6618" rIns="0" bIns="0" rtlCol="0">
            <a:spAutoFit/>
          </a:bodyPr>
          <a:lstStyle/>
          <a:p>
            <a:pPr marL="168910">
              <a:lnSpc>
                <a:spcPct val="100000"/>
              </a:lnSpc>
              <a:spcBef>
                <a:spcPts val="100"/>
              </a:spcBef>
              <a:tabLst>
                <a:tab pos="10140315" algn="l"/>
              </a:tabLst>
            </a:pPr>
            <a:r>
              <a:rPr u="heavy" spc="-330" dirty="0">
                <a:uFill>
                  <a:solidFill>
                    <a:srgbClr val="7D7D7D"/>
                  </a:solidFill>
                </a:uFill>
              </a:rPr>
              <a:t>Executive</a:t>
            </a:r>
            <a:r>
              <a:rPr u="heavy" spc="-495" dirty="0">
                <a:uFill>
                  <a:solidFill>
                    <a:srgbClr val="7D7D7D"/>
                  </a:solidFill>
                </a:uFill>
              </a:rPr>
              <a:t> </a:t>
            </a:r>
            <a:r>
              <a:rPr u="heavy" spc="-370" dirty="0">
                <a:uFill>
                  <a:solidFill>
                    <a:srgbClr val="7D7D7D"/>
                  </a:solidFill>
                </a:uFill>
              </a:rPr>
              <a:t>Summary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948416" y="6568541"/>
            <a:ext cx="144780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4572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pPr marL="38100" marR="0" lvl="0" indent="0" algn="l" defTabSz="4572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41413" y="2513222"/>
            <a:ext cx="10164445" cy="3639185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241300" marR="142875" lvl="0" indent="-228600" algn="l" defTabSz="457200" rtl="0" eaLnBrk="1" fontAlgn="auto" latinLnBrk="0" hangingPunct="1">
              <a:lnSpc>
                <a:spcPct val="90000"/>
              </a:lnSpc>
              <a:spcBef>
                <a:spcPts val="359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Collected </a:t>
            </a:r>
            <a:r>
              <a:rPr kumimoji="0" sz="22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data </a:t>
            </a:r>
            <a:r>
              <a:rPr kumimoji="0" sz="2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from </a:t>
            </a:r>
            <a:r>
              <a:rPr kumimoji="0" sz="2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public SpaceX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API and </a:t>
            </a:r>
            <a:r>
              <a:rPr kumimoji="0" sz="2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SpaceX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Wikipedia </a:t>
            </a:r>
            <a:r>
              <a:rPr kumimoji="0" sz="2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page. </a:t>
            </a:r>
            <a:r>
              <a:rPr kumimoji="0" sz="2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Created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labels  </a:t>
            </a:r>
            <a:r>
              <a:rPr kumimoji="0" sz="2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column </a:t>
            </a:r>
            <a:r>
              <a:rPr kumimoji="0" sz="22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‘class’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which classifies </a:t>
            </a:r>
            <a:r>
              <a:rPr kumimoji="0" sz="2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successful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landings. </a:t>
            </a:r>
            <a:r>
              <a:rPr kumimoji="0" sz="2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Explored </a:t>
            </a:r>
            <a:r>
              <a:rPr kumimoji="0" sz="22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data </a:t>
            </a:r>
            <a:r>
              <a:rPr kumimoji="0" sz="2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using </a:t>
            </a:r>
            <a:r>
              <a:rPr kumimoji="0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SQL,  </a:t>
            </a:r>
            <a:r>
              <a:rPr kumimoji="0" sz="2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visualization, </a:t>
            </a:r>
            <a:r>
              <a:rPr kumimoji="0" sz="2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folium </a:t>
            </a:r>
            <a:r>
              <a:rPr kumimoji="0" sz="2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maps,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and </a:t>
            </a:r>
            <a:r>
              <a:rPr kumimoji="0" sz="2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dashboards. </a:t>
            </a:r>
            <a:r>
              <a:rPr kumimoji="0" sz="2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Gathered </a:t>
            </a:r>
            <a:r>
              <a:rPr kumimoji="0" sz="22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relevant </a:t>
            </a:r>
            <a:r>
              <a:rPr kumimoji="0" sz="2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columns </a:t>
            </a:r>
            <a:r>
              <a:rPr kumimoji="0" sz="22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to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be </a:t>
            </a:r>
            <a:r>
              <a:rPr kumimoji="0" sz="2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used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as  </a:t>
            </a:r>
            <a:r>
              <a:rPr kumimoji="0" sz="22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features. </a:t>
            </a:r>
            <a:r>
              <a:rPr kumimoji="0" sz="2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Changed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all </a:t>
            </a:r>
            <a:r>
              <a:rPr kumimoji="0" sz="2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categorical </a:t>
            </a:r>
            <a:r>
              <a:rPr kumimoji="0" sz="2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variables </a:t>
            </a:r>
            <a:r>
              <a:rPr kumimoji="0" sz="22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to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binary </a:t>
            </a:r>
            <a:r>
              <a:rPr kumimoji="0" sz="2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using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one hot </a:t>
            </a:r>
            <a:r>
              <a:rPr kumimoji="0" sz="2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encoding.  </a:t>
            </a:r>
            <a:r>
              <a:rPr kumimoji="0" sz="2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Standardized </a:t>
            </a:r>
            <a:r>
              <a:rPr kumimoji="0" sz="22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data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and </a:t>
            </a:r>
            <a:r>
              <a:rPr kumimoji="0" sz="2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used </a:t>
            </a:r>
            <a:r>
              <a:rPr kumimoji="0" sz="2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GridSearchCV </a:t>
            </a:r>
            <a:r>
              <a:rPr kumimoji="0" sz="22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to </a:t>
            </a:r>
            <a:r>
              <a:rPr kumimoji="0" sz="2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find </a:t>
            </a:r>
            <a:r>
              <a:rPr kumimoji="0" sz="2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best </a:t>
            </a:r>
            <a:r>
              <a:rPr kumimoji="0" sz="22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parameters </a:t>
            </a:r>
            <a:r>
              <a:rPr kumimoji="0" sz="22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for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machine learning  models. </a:t>
            </a:r>
            <a:r>
              <a:rPr kumimoji="0" sz="2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Visualize </a:t>
            </a:r>
            <a:r>
              <a:rPr kumimoji="0" sz="2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accuracy score </a:t>
            </a:r>
            <a:r>
              <a:rPr kumimoji="0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of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all</a:t>
            </a:r>
            <a:r>
              <a:rPr kumimoji="0" sz="22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models.</a:t>
            </a: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562C"/>
              </a:buClr>
              <a:buSzTx/>
              <a:buFont typeface="Arial"/>
              <a:buChar char="•"/>
              <a:tabLst/>
              <a:defRPr/>
            </a:pP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241300" marR="5080" lvl="0" indent="-228600" algn="l" defTabSz="457200" rtl="0" eaLnBrk="1" fontAlgn="auto" latinLnBrk="0" hangingPunct="1">
              <a:lnSpc>
                <a:spcPct val="90900"/>
              </a:lnSpc>
              <a:spcBef>
                <a:spcPts val="164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Four </a:t>
            </a:r>
            <a:r>
              <a:rPr kumimoji="0" sz="2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machine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learning models </a:t>
            </a:r>
            <a:r>
              <a:rPr kumimoji="0" sz="2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were </a:t>
            </a:r>
            <a:r>
              <a:rPr kumimoji="0" sz="2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produced: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Logistic </a:t>
            </a:r>
            <a:r>
              <a:rPr kumimoji="0" sz="2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Regression, </a:t>
            </a:r>
            <a:r>
              <a:rPr kumimoji="0" sz="2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Support </a:t>
            </a:r>
            <a:r>
              <a:rPr kumimoji="0" sz="22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Vector 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Machine, </a:t>
            </a:r>
            <a:r>
              <a:rPr kumimoji="0" sz="2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Decision </a:t>
            </a:r>
            <a:r>
              <a:rPr kumimoji="0" sz="22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Tree </a:t>
            </a:r>
            <a:r>
              <a:rPr kumimoji="0" sz="22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Classifier,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and K </a:t>
            </a:r>
            <a:r>
              <a:rPr kumimoji="0" sz="2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Nearest Neighbors.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All </a:t>
            </a:r>
            <a:r>
              <a:rPr kumimoji="0" sz="2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produced </a:t>
            </a:r>
            <a:r>
              <a:rPr kumimoji="0" sz="2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similar </a:t>
            </a:r>
            <a:r>
              <a:rPr kumimoji="0" sz="2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results 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with </a:t>
            </a:r>
            <a:r>
              <a:rPr kumimoji="0" sz="2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accuracy </a:t>
            </a:r>
            <a:r>
              <a:rPr kumimoji="0" sz="22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rate </a:t>
            </a:r>
            <a:r>
              <a:rPr kumimoji="0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of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about 83.33%. All models </a:t>
            </a:r>
            <a:r>
              <a:rPr kumimoji="0" sz="2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over </a:t>
            </a:r>
            <a:r>
              <a:rPr kumimoji="0" sz="2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predicted </a:t>
            </a:r>
            <a:r>
              <a:rPr kumimoji="0" sz="2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successful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landings. </a:t>
            </a:r>
            <a:r>
              <a:rPr kumimoji="0" sz="2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More  </a:t>
            </a:r>
            <a:r>
              <a:rPr kumimoji="0" sz="22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data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is </a:t>
            </a:r>
            <a:r>
              <a:rPr kumimoji="0" sz="2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needed </a:t>
            </a:r>
            <a:r>
              <a:rPr kumimoji="0" sz="22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for </a:t>
            </a:r>
            <a:r>
              <a:rPr kumimoji="0" sz="22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better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model </a:t>
            </a:r>
            <a:r>
              <a:rPr kumimoji="0" sz="2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determination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and</a:t>
            </a:r>
            <a:r>
              <a:rPr kumimoji="0" sz="2200" b="0" i="0" u="none" strike="noStrike" kern="1200" cap="none" spc="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2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accuracy.</a:t>
            </a: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1755648"/>
            <a:ext cx="5811011" cy="4885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93291" y="1737360"/>
            <a:ext cx="996696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096">
            <a:solidFill>
              <a:srgbClr val="7D7D7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635" y="823721"/>
            <a:ext cx="94386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60" dirty="0"/>
              <a:t>Boosters </a:t>
            </a:r>
            <a:r>
              <a:rPr spc="-105" dirty="0"/>
              <a:t>that </a:t>
            </a:r>
            <a:r>
              <a:rPr spc="-315" dirty="0"/>
              <a:t>Carried </a:t>
            </a:r>
            <a:r>
              <a:rPr spc="-285" dirty="0"/>
              <a:t>Maximum</a:t>
            </a:r>
            <a:r>
              <a:rPr spc="-919" dirty="0"/>
              <a:t> </a:t>
            </a:r>
            <a:r>
              <a:rPr spc="-434" dirty="0"/>
              <a:t>Payload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r" defTabSz="4572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38100" marR="0" lvl="0" indent="0" algn="r" defTabSz="4572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86778" y="2105609"/>
            <a:ext cx="4516120" cy="235458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 lvl="0" indent="0" algn="l" defTabSz="457200" rtl="0" eaLnBrk="1" fontAlgn="auto" latinLnBrk="0" hangingPunct="1">
              <a:lnSpc>
                <a:spcPct val="90100"/>
              </a:lnSpc>
              <a:spcBef>
                <a:spcPts val="3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This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query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returns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booster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versions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that  carried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highest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payload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mass of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15600  kg.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2700" marR="71120" lvl="0" indent="0" algn="l" defTabSz="457200" rtl="0" eaLnBrk="1" fontAlgn="auto" latinLnBrk="0" hangingPunct="1">
              <a:lnSpc>
                <a:spcPts val="2200"/>
              </a:lnSpc>
              <a:spcBef>
                <a:spcPts val="14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These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booster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versions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are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very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similar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and  all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are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of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 F9 B5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B10xx.x</a:t>
            </a:r>
            <a:r>
              <a:rPr kumimoji="0" sz="2000" b="0" i="0" u="none" strike="noStrike" kern="1200" cap="none" spc="-1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variety.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2700" marR="27305" lvl="0" indent="0" algn="l" defTabSz="457200" rtl="0" eaLnBrk="1" fontAlgn="auto" latinLnBrk="0" hangingPunct="1">
              <a:lnSpc>
                <a:spcPts val="2210"/>
              </a:lnSpc>
              <a:spcBef>
                <a:spcPts val="13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This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likely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indicates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payload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mass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correlates 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with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booster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version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that is</a:t>
            </a:r>
            <a:r>
              <a:rPr kumimoji="0" sz="2000" b="0" i="0" u="none" strike="noStrike" kern="1200" cap="none" spc="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used.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3291" y="1737360"/>
            <a:ext cx="996696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096">
            <a:solidFill>
              <a:srgbClr val="7D7D7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4923" y="751713"/>
            <a:ext cx="93840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5" dirty="0"/>
              <a:t>2015 </a:t>
            </a:r>
            <a:r>
              <a:rPr spc="-370" dirty="0"/>
              <a:t>Failed </a:t>
            </a:r>
            <a:r>
              <a:rPr spc="-320" dirty="0"/>
              <a:t>Drone </a:t>
            </a:r>
            <a:r>
              <a:rPr spc="-409" dirty="0"/>
              <a:t>Ship </a:t>
            </a:r>
            <a:r>
              <a:rPr spc="-370" dirty="0"/>
              <a:t>Landing</a:t>
            </a:r>
            <a:r>
              <a:rPr spc="-695" dirty="0"/>
              <a:t> </a:t>
            </a:r>
            <a:r>
              <a:rPr spc="-455" dirty="0"/>
              <a:t>Records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r" defTabSz="4572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38100" marR="0" lvl="0" indent="0" algn="r" defTabSz="4572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84693" y="2591562"/>
            <a:ext cx="3983354" cy="188595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 lvl="0" indent="0" algn="l" defTabSz="457200" rtl="0" eaLnBrk="1" fontAlgn="auto" latinLnBrk="0" hangingPunct="1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This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query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returns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Month,</a:t>
            </a:r>
            <a:r>
              <a:rPr kumimoji="0" sz="2000" b="0" i="0" u="none" strike="noStrike" kern="1200" cap="none" spc="-1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Landing 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Outcome, Booster 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Version,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Payload 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Mass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(kg),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and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Launch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site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of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2015  launches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where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stage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1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failed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to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land  on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drone</a:t>
            </a:r>
            <a:r>
              <a:rPr kumimoji="0" sz="2000" b="0" i="0" u="none" strike="noStrike" kern="1200" cap="none" spc="-8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ship.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There were two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such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occurrences.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5636" y="2630423"/>
            <a:ext cx="7306056" cy="20772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3291" y="1737360"/>
            <a:ext cx="996696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096">
            <a:solidFill>
              <a:srgbClr val="7D7D7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635" y="341122"/>
            <a:ext cx="8011795" cy="1239520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12700" marR="5080">
              <a:lnSpc>
                <a:spcPts val="4400"/>
              </a:lnSpc>
              <a:spcBef>
                <a:spcPts val="875"/>
              </a:spcBef>
            </a:pPr>
            <a:r>
              <a:rPr sz="4300" spc="-380" dirty="0"/>
              <a:t>Ranking </a:t>
            </a:r>
            <a:r>
              <a:rPr sz="4300" spc="-335" dirty="0"/>
              <a:t>Counts </a:t>
            </a:r>
            <a:r>
              <a:rPr sz="4300" spc="-75" dirty="0"/>
              <a:t>of </a:t>
            </a:r>
            <a:r>
              <a:rPr sz="4300" spc="-390" dirty="0"/>
              <a:t>Successful</a:t>
            </a:r>
            <a:r>
              <a:rPr sz="4300" spc="-844" dirty="0"/>
              <a:t> </a:t>
            </a:r>
            <a:r>
              <a:rPr sz="4300" spc="-370" dirty="0"/>
              <a:t>Landings  </a:t>
            </a:r>
            <a:r>
              <a:rPr sz="4300" spc="-290" dirty="0"/>
              <a:t>Between </a:t>
            </a:r>
            <a:r>
              <a:rPr sz="4300" spc="-280" dirty="0"/>
              <a:t>2010-06-04 </a:t>
            </a:r>
            <a:r>
              <a:rPr sz="4300" spc="-285" dirty="0"/>
              <a:t>and</a:t>
            </a:r>
            <a:r>
              <a:rPr sz="4300" spc="-745" dirty="0"/>
              <a:t> </a:t>
            </a:r>
            <a:r>
              <a:rPr sz="4300" spc="-295" dirty="0"/>
              <a:t>2017-03-20</a:t>
            </a:r>
            <a:endParaRPr sz="43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r" defTabSz="4572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38100" marR="0" lvl="0" indent="0" algn="r" defTabSz="4572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23278" y="2256789"/>
            <a:ext cx="4707890" cy="263144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lvl="0" indent="0" algn="l" defTabSz="457200" rtl="0" eaLnBrk="1" fontAlgn="auto" latinLnBrk="0" hangingPunct="1">
              <a:lnSpc>
                <a:spcPct val="918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This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query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returns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list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of successful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landings  and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between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2010-06-04 and 2017-03-20 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inclusively.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2700" marR="464184" lvl="0" indent="0" algn="l" defTabSz="457200" rtl="0" eaLnBrk="1" fontAlgn="auto" latinLnBrk="0" hangingPunct="1">
              <a:lnSpc>
                <a:spcPct val="91800"/>
              </a:lnSpc>
              <a:spcBef>
                <a:spcPts val="13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There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are two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types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of successful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landing 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outcomes: drone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ship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and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ground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pad 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landings.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2700" marR="561975" lvl="0" indent="0" algn="l" defTabSz="457200" rtl="0" eaLnBrk="1" fontAlgn="auto" latinLnBrk="0" hangingPunct="1">
              <a:lnSpc>
                <a:spcPts val="2300"/>
              </a:lnSpc>
              <a:spcBef>
                <a:spcPts val="11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There were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8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successful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landings in</a:t>
            </a:r>
            <a:r>
              <a:rPr kumimoji="0" sz="2000" b="0" i="0" u="none" strike="noStrike" kern="1200" cap="none" spc="-1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total 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during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this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time</a:t>
            </a:r>
            <a:r>
              <a:rPr kumimoji="0" sz="2000" b="0" i="0" u="none" strike="noStrike" kern="120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period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8536" y="2307335"/>
            <a:ext cx="6257544" cy="23987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6618" rIns="0" bIns="0" rtlCol="0">
            <a:spAutoFit/>
          </a:bodyPr>
          <a:lstStyle/>
          <a:p>
            <a:pPr marL="168910">
              <a:lnSpc>
                <a:spcPct val="100000"/>
              </a:lnSpc>
              <a:spcBef>
                <a:spcPts val="100"/>
              </a:spcBef>
              <a:tabLst>
                <a:tab pos="10140315" algn="l"/>
              </a:tabLst>
            </a:pPr>
            <a:r>
              <a:rPr u="heavy" spc="-370" dirty="0">
                <a:uFill>
                  <a:solidFill>
                    <a:srgbClr val="7D7D7D"/>
                  </a:solidFill>
                </a:uFill>
              </a:rPr>
              <a:t>Launch </a:t>
            </a:r>
            <a:r>
              <a:rPr u="heavy" spc="-325" dirty="0">
                <a:uFill>
                  <a:solidFill>
                    <a:srgbClr val="7D7D7D"/>
                  </a:solidFill>
                </a:uFill>
              </a:rPr>
              <a:t>Site</a:t>
            </a:r>
            <a:r>
              <a:rPr u="heavy" spc="-450" dirty="0">
                <a:uFill>
                  <a:solidFill>
                    <a:srgbClr val="7D7D7D"/>
                  </a:solidFill>
                </a:uFill>
              </a:rPr>
              <a:t> </a:t>
            </a:r>
            <a:r>
              <a:rPr u="heavy" spc="-305" dirty="0">
                <a:uFill>
                  <a:solidFill>
                    <a:srgbClr val="7D7D7D"/>
                  </a:solidFill>
                </a:uFill>
              </a:rPr>
              <a:t>Locations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r" defTabSz="4572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38100" marR="0" lvl="0" indent="0" algn="r" defTabSz="4572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0013" y="5535879"/>
            <a:ext cx="9882505" cy="62230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 lvl="0" indent="0" algn="l" defTabSz="457200" rtl="0" eaLnBrk="1" fontAlgn="auto" latinLnBrk="0" hangingPunct="1">
              <a:lnSpc>
                <a:spcPts val="229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 left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map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shows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all launch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sites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relative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US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map.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 right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map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shows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two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Florida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launch 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sites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since they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are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very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close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to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each 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other.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All launch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sites are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near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</a:t>
            </a:r>
            <a:r>
              <a:rPr kumimoji="0" sz="2000" b="0" i="0" u="none" strike="noStrike" kern="1200" cap="none" spc="1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ocean.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4963" y="1796795"/>
            <a:ext cx="10279380" cy="3614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6618" rIns="0" bIns="0" rtlCol="0">
            <a:spAutoFit/>
          </a:bodyPr>
          <a:lstStyle/>
          <a:p>
            <a:pPr marL="168910">
              <a:lnSpc>
                <a:spcPct val="100000"/>
              </a:lnSpc>
              <a:spcBef>
                <a:spcPts val="100"/>
              </a:spcBef>
              <a:tabLst>
                <a:tab pos="10140315" algn="l"/>
              </a:tabLst>
            </a:pPr>
            <a:r>
              <a:rPr u="heavy" spc="-320" dirty="0">
                <a:uFill>
                  <a:solidFill>
                    <a:srgbClr val="7D7D7D"/>
                  </a:solidFill>
                </a:uFill>
              </a:rPr>
              <a:t>Color-Coded </a:t>
            </a:r>
            <a:r>
              <a:rPr u="heavy" spc="-370" dirty="0">
                <a:uFill>
                  <a:solidFill>
                    <a:srgbClr val="7D7D7D"/>
                  </a:solidFill>
                </a:uFill>
              </a:rPr>
              <a:t>Launch</a:t>
            </a:r>
            <a:r>
              <a:rPr u="heavy" spc="-530" dirty="0">
                <a:uFill>
                  <a:solidFill>
                    <a:srgbClr val="7D7D7D"/>
                  </a:solidFill>
                </a:uFill>
              </a:rPr>
              <a:t> </a:t>
            </a:r>
            <a:r>
              <a:rPr u="heavy" spc="-270" dirty="0">
                <a:uFill>
                  <a:solidFill>
                    <a:srgbClr val="7D7D7D"/>
                  </a:solidFill>
                </a:uFill>
              </a:rPr>
              <a:t>Markers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r" defTabSz="4572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38100" marR="0" lvl="0" indent="0" algn="r" defTabSz="4572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32712" y="5356656"/>
            <a:ext cx="10076180" cy="611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ts val="2305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Clusters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on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Folium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map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can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be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clicked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on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to display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each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successful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landing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(green icon)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and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failed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2700" marR="0" lvl="0" indent="0" algn="l" defTabSz="457200" rtl="0" eaLnBrk="1" fontAlgn="auto" latinLnBrk="0" hangingPunct="1">
              <a:lnSpc>
                <a:spcPts val="23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landing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(red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icon).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In this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example 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VAFB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SLC-4E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shows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4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successful landings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and 6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failed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landings.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89504" y="1801367"/>
            <a:ext cx="5620512" cy="3511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6618" rIns="0" bIns="0" rtlCol="0">
            <a:spAutoFit/>
          </a:bodyPr>
          <a:lstStyle/>
          <a:p>
            <a:pPr marL="168910">
              <a:lnSpc>
                <a:spcPct val="100000"/>
              </a:lnSpc>
              <a:spcBef>
                <a:spcPts val="100"/>
              </a:spcBef>
              <a:tabLst>
                <a:tab pos="10140315" algn="l"/>
              </a:tabLst>
            </a:pPr>
            <a:r>
              <a:rPr u="heavy" spc="-505" dirty="0">
                <a:uFill>
                  <a:solidFill>
                    <a:srgbClr val="7D7D7D"/>
                  </a:solidFill>
                </a:uFill>
              </a:rPr>
              <a:t>Key </a:t>
            </a:r>
            <a:r>
              <a:rPr u="heavy" spc="-270" dirty="0">
                <a:uFill>
                  <a:solidFill>
                    <a:srgbClr val="7D7D7D"/>
                  </a:solidFill>
                </a:uFill>
              </a:rPr>
              <a:t>Location</a:t>
            </a:r>
            <a:r>
              <a:rPr u="heavy" spc="-445" dirty="0">
                <a:uFill>
                  <a:solidFill>
                    <a:srgbClr val="7D7D7D"/>
                  </a:solidFill>
                </a:uFill>
              </a:rPr>
              <a:t> </a:t>
            </a:r>
            <a:r>
              <a:rPr u="heavy" spc="-260" dirty="0">
                <a:uFill>
                  <a:solidFill>
                    <a:srgbClr val="7D7D7D"/>
                  </a:solidFill>
                </a:uFill>
              </a:rPr>
              <a:t>Proximities	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r" defTabSz="4572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38100" marR="0" lvl="0" indent="0" algn="r" defTabSz="4572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84275" y="5141214"/>
            <a:ext cx="9933940" cy="106235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 lvl="0" indent="0" algn="just" defTabSz="457200" rtl="0" eaLnBrk="1" fontAlgn="auto" latinLnBrk="0" hangingPunct="1">
              <a:lnSpc>
                <a:spcPct val="80000"/>
              </a:lnSpc>
              <a:spcBef>
                <a:spcPts val="5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Using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KSC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LC-39A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as an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example,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launch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sites are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very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close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to 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railways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for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large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part and supply 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transportation.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Launch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sites are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close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to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highways 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for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human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and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supply transport. Launch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sites 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are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also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close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to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coasts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and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relatively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far from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cities so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that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launch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failures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can land in the sea 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to 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avoid 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rockets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falling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on densely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populated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areas.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97280" y="1837944"/>
            <a:ext cx="8389620" cy="17236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802635" y="3552444"/>
            <a:ext cx="7505700" cy="1562100"/>
            <a:chOff x="2802635" y="3552444"/>
            <a:chExt cx="7505700" cy="1562100"/>
          </a:xfrm>
        </p:grpSpPr>
        <p:sp>
          <p:nvSpPr>
            <p:cNvPr id="6" name="object 6"/>
            <p:cNvSpPr/>
            <p:nvPr/>
          </p:nvSpPr>
          <p:spPr>
            <a:xfrm>
              <a:off x="2802635" y="3552444"/>
              <a:ext cx="3409188" cy="15148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6211823" y="3552444"/>
              <a:ext cx="4096512" cy="15620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6618" rIns="0" bIns="0" rtlCol="0">
            <a:spAutoFit/>
          </a:bodyPr>
          <a:lstStyle/>
          <a:p>
            <a:pPr marL="168910">
              <a:lnSpc>
                <a:spcPct val="100000"/>
              </a:lnSpc>
              <a:spcBef>
                <a:spcPts val="100"/>
              </a:spcBef>
              <a:tabLst>
                <a:tab pos="10140315" algn="l"/>
              </a:tabLst>
            </a:pPr>
            <a:r>
              <a:rPr u="heavy" spc="-385" dirty="0">
                <a:uFill>
                  <a:solidFill>
                    <a:srgbClr val="7D7D7D"/>
                  </a:solidFill>
                </a:uFill>
              </a:rPr>
              <a:t>Successful </a:t>
            </a:r>
            <a:r>
              <a:rPr u="heavy" spc="-395" dirty="0">
                <a:uFill>
                  <a:solidFill>
                    <a:srgbClr val="7D7D7D"/>
                  </a:solidFill>
                </a:uFill>
              </a:rPr>
              <a:t>Launches Across </a:t>
            </a:r>
            <a:r>
              <a:rPr u="heavy" spc="-370" dirty="0">
                <a:uFill>
                  <a:solidFill>
                    <a:srgbClr val="7D7D7D"/>
                  </a:solidFill>
                </a:uFill>
              </a:rPr>
              <a:t>Launch</a:t>
            </a:r>
            <a:r>
              <a:rPr u="heavy" spc="-420" dirty="0">
                <a:uFill>
                  <a:solidFill>
                    <a:srgbClr val="7D7D7D"/>
                  </a:solidFill>
                </a:uFill>
              </a:rPr>
              <a:t> </a:t>
            </a:r>
            <a:r>
              <a:rPr u="heavy" spc="-380" dirty="0">
                <a:uFill>
                  <a:solidFill>
                    <a:srgbClr val="7D7D7D"/>
                  </a:solidFill>
                </a:uFill>
              </a:rPr>
              <a:t>Sites	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r" defTabSz="4572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38100" marR="0" lvl="0" indent="0" algn="r" defTabSz="4572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055" y="4796409"/>
            <a:ext cx="10751820" cy="115443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 lvl="0" indent="0" algn="l" defTabSz="457200" rtl="0" eaLnBrk="1" fontAlgn="auto" latinLnBrk="0" hangingPunct="1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This is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distribution of successful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landings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across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all launch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sites.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CCAFS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LC-40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old name of  CCAFS SLC-40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so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CCAFS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and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KSC 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have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same amount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of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successful landings, but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 majority of the 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successful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landings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where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performed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before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name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change. 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VAFB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has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smallest share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of successful 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landings.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This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may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be due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to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smaller sample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and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increase in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difficulty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of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launching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in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west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coast.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55591" y="1923288"/>
            <a:ext cx="2570988" cy="25816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70519" y="2189988"/>
            <a:ext cx="1085087" cy="6659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6618" rIns="0" bIns="0" rtlCol="0">
            <a:spAutoFit/>
          </a:bodyPr>
          <a:lstStyle/>
          <a:p>
            <a:pPr marL="168910">
              <a:lnSpc>
                <a:spcPct val="100000"/>
              </a:lnSpc>
              <a:spcBef>
                <a:spcPts val="100"/>
              </a:spcBef>
              <a:tabLst>
                <a:tab pos="10140315" algn="l"/>
              </a:tabLst>
            </a:pPr>
            <a:r>
              <a:rPr u="heavy" spc="-285" dirty="0">
                <a:uFill>
                  <a:solidFill>
                    <a:srgbClr val="7D7D7D"/>
                  </a:solidFill>
                </a:uFill>
              </a:rPr>
              <a:t>Highest </a:t>
            </a:r>
            <a:r>
              <a:rPr u="heavy" spc="-520" dirty="0">
                <a:uFill>
                  <a:solidFill>
                    <a:srgbClr val="7D7D7D"/>
                  </a:solidFill>
                </a:uFill>
              </a:rPr>
              <a:t>Success </a:t>
            </a:r>
            <a:r>
              <a:rPr u="heavy" spc="-395" dirty="0">
                <a:uFill>
                  <a:solidFill>
                    <a:srgbClr val="7D7D7D"/>
                  </a:solidFill>
                </a:uFill>
              </a:rPr>
              <a:t>Rate </a:t>
            </a:r>
            <a:r>
              <a:rPr u="heavy" spc="-370" dirty="0">
                <a:uFill>
                  <a:solidFill>
                    <a:srgbClr val="7D7D7D"/>
                  </a:solidFill>
                </a:uFill>
              </a:rPr>
              <a:t>Launch</a:t>
            </a:r>
            <a:r>
              <a:rPr u="heavy" spc="-400" dirty="0">
                <a:uFill>
                  <a:solidFill>
                    <a:srgbClr val="7D7D7D"/>
                  </a:solidFill>
                </a:uFill>
              </a:rPr>
              <a:t> </a:t>
            </a:r>
            <a:r>
              <a:rPr u="heavy" spc="-325" dirty="0">
                <a:uFill>
                  <a:solidFill>
                    <a:srgbClr val="7D7D7D"/>
                  </a:solidFill>
                </a:uFill>
              </a:rPr>
              <a:t>Site	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r" defTabSz="4572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38100" marR="0" lvl="0" indent="0" algn="r" defTabSz="4572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5068061"/>
            <a:ext cx="91674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KSC LC-39A has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highest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success 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rate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with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10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successful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landings and 3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failed</a:t>
            </a:r>
            <a:r>
              <a:rPr kumimoji="0" sz="2000" b="0" i="0" u="none" strike="noStrike" kern="120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landings.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11267" y="2243327"/>
            <a:ext cx="2570988" cy="25709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48155" y="2308860"/>
            <a:ext cx="3401568" cy="15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031480" y="2429255"/>
            <a:ext cx="324611" cy="304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33745"/>
            <a:ext cx="12192000" cy="524510"/>
            <a:chOff x="0" y="6333745"/>
            <a:chExt cx="12192000" cy="524510"/>
          </a:xfrm>
        </p:grpSpPr>
        <p:sp>
          <p:nvSpPr>
            <p:cNvPr id="3" name="object 3"/>
            <p:cNvSpPr/>
            <p:nvPr/>
          </p:nvSpPr>
          <p:spPr>
            <a:xfrm>
              <a:off x="3047" y="6400798"/>
              <a:ext cx="12188825" cy="457200"/>
            </a:xfrm>
            <a:custGeom>
              <a:avLst/>
              <a:gdLst/>
              <a:ahLst/>
              <a:cxnLst/>
              <a:rect l="l" t="t" r="r" b="b"/>
              <a:pathLst>
                <a:path w="12188825" h="457200">
                  <a:moveTo>
                    <a:pt x="12188444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12188444" y="457199"/>
                  </a:lnTo>
                  <a:lnTo>
                    <a:pt x="12188444" y="0"/>
                  </a:lnTo>
                  <a:close/>
                </a:path>
              </a:pathLst>
            </a:custGeom>
            <a:solidFill>
              <a:srgbClr val="BB562C"/>
            </a:solid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33745"/>
              <a:ext cx="12188825" cy="64135"/>
            </a:xfrm>
            <a:custGeom>
              <a:avLst/>
              <a:gdLst/>
              <a:ahLst/>
              <a:cxnLst/>
              <a:rect l="l" t="t" r="r" b="b"/>
              <a:pathLst>
                <a:path w="12188825" h="64135">
                  <a:moveTo>
                    <a:pt x="12188444" y="0"/>
                  </a:moveTo>
                  <a:lnTo>
                    <a:pt x="0" y="0"/>
                  </a:lnTo>
                  <a:lnTo>
                    <a:pt x="0" y="63879"/>
                  </a:lnTo>
                  <a:lnTo>
                    <a:pt x="12188444" y="63879"/>
                  </a:lnTo>
                  <a:lnTo>
                    <a:pt x="12188444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54100" y="171653"/>
            <a:ext cx="299783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 dirty="0"/>
              <a:t>Introduction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399279" y="456013"/>
            <a:ext cx="6793230" cy="445706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2499995" marR="0" lvl="0" indent="0" algn="l" defTabSz="457200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heavy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BB562C"/>
                  </a:solidFill>
                </a:uFill>
                <a:latin typeface="Carlito"/>
                <a:ea typeface="+mn-ea"/>
                <a:cs typeface="Carlito"/>
              </a:rPr>
              <a:t>Background:</a:t>
            </a:r>
            <a:endParaRPr kumimoji="0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253365" marR="0" lvl="0" indent="-229235" algn="l" defTabSz="457200" rtl="0" eaLnBrk="1" fontAlgn="auto" latinLnBrk="0" hangingPunct="1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53365" algn="l"/>
                <a:tab pos="254000" algn="l"/>
              </a:tabLst>
              <a:defRPr/>
            </a:pPr>
            <a:r>
              <a:rPr kumimoji="0" sz="2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Commercial </a:t>
            </a:r>
            <a:r>
              <a:rPr kumimoji="0" sz="2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Space </a:t>
            </a:r>
            <a:r>
              <a:rPr kumimoji="0" sz="2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Age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is</a:t>
            </a:r>
            <a:r>
              <a:rPr kumimoji="0" sz="22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Here</a:t>
            </a: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253365" marR="0" lvl="0" indent="-229235" algn="l" defTabSz="457200" rtl="0" eaLnBrk="1" fontAlgn="auto" latinLnBrk="0" hangingPunct="1">
              <a:lnSpc>
                <a:spcPct val="100000"/>
              </a:lnSpc>
              <a:spcBef>
                <a:spcPts val="70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53365" algn="l"/>
                <a:tab pos="254000" algn="l"/>
              </a:tabLst>
              <a:defRPr/>
            </a:pPr>
            <a:r>
              <a:rPr kumimoji="0" sz="2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Space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X </a:t>
            </a:r>
            <a:r>
              <a:rPr kumimoji="0" sz="2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has </a:t>
            </a:r>
            <a:r>
              <a:rPr kumimoji="0" sz="2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best pricing </a:t>
            </a:r>
            <a:r>
              <a:rPr kumimoji="0" sz="2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($62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million </a:t>
            </a:r>
            <a:r>
              <a:rPr kumimoji="0" sz="2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vs.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$165 million</a:t>
            </a:r>
            <a:r>
              <a:rPr kumimoji="0" sz="22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USD)</a:t>
            </a: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253365" marR="0" lvl="0" indent="-229235" algn="l" defTabSz="457200" rtl="0" eaLnBrk="1" fontAlgn="auto" latinLnBrk="0" hangingPunct="1">
              <a:lnSpc>
                <a:spcPct val="100000"/>
              </a:lnSpc>
              <a:spcBef>
                <a:spcPts val="69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53365" algn="l"/>
                <a:tab pos="254000" algn="l"/>
              </a:tabLst>
              <a:defRPr/>
            </a:pPr>
            <a:r>
              <a:rPr kumimoji="0" sz="2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Largely </a:t>
            </a:r>
            <a:r>
              <a:rPr kumimoji="0" sz="2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due </a:t>
            </a:r>
            <a:r>
              <a:rPr kumimoji="0" sz="22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to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ability </a:t>
            </a:r>
            <a:r>
              <a:rPr kumimoji="0" sz="22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to recover </a:t>
            </a:r>
            <a:r>
              <a:rPr kumimoji="0" sz="2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part </a:t>
            </a:r>
            <a:r>
              <a:rPr kumimoji="0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of </a:t>
            </a:r>
            <a:r>
              <a:rPr kumimoji="0" sz="22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rocket </a:t>
            </a:r>
            <a:r>
              <a:rPr kumimoji="0" sz="2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(Stage</a:t>
            </a:r>
            <a:r>
              <a:rPr kumimoji="0" sz="2200" b="0" i="0" u="none" strike="noStrike" kern="1200" cap="none" spc="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1)</a:t>
            </a: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253365" marR="0" lvl="0" indent="-229235" algn="l" defTabSz="4572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53365" algn="l"/>
                <a:tab pos="254000" algn="l"/>
              </a:tabLst>
              <a:defRPr/>
            </a:pPr>
            <a:r>
              <a:rPr kumimoji="0" sz="2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Space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Y </a:t>
            </a:r>
            <a:r>
              <a:rPr kumimoji="0" sz="2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wants </a:t>
            </a:r>
            <a:r>
              <a:rPr kumimoji="0" sz="22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to </a:t>
            </a:r>
            <a:r>
              <a:rPr kumimoji="0" sz="2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compete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with </a:t>
            </a:r>
            <a:r>
              <a:rPr kumimoji="0" sz="2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Space</a:t>
            </a:r>
            <a:r>
              <a:rPr kumimoji="0" sz="2200" b="0" i="0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X</a:t>
            </a: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562C"/>
              </a:buClr>
              <a:buSzTx/>
              <a:buFont typeface="Arial"/>
              <a:buChar char="•"/>
              <a:tabLst/>
              <a:defRPr/>
            </a:pPr>
            <a:endParaRPr kumimoji="0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BB562C"/>
              </a:buClr>
              <a:buSzTx/>
              <a:buFont typeface="Arial"/>
              <a:buChar char="•"/>
              <a:tabLst/>
              <a:defRPr/>
            </a:pPr>
            <a:endParaRPr kumimoji="0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4478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heavy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BB562C"/>
                  </a:solidFill>
                </a:uFill>
                <a:latin typeface="Carlito"/>
                <a:ea typeface="+mn-ea"/>
                <a:cs typeface="Carlito"/>
              </a:rPr>
              <a:t>Problem:</a:t>
            </a:r>
            <a:endParaRPr kumimoji="0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240665" marR="591185" lvl="0" indent="-240665" algn="l" defTabSz="457200" rtl="0" eaLnBrk="1" fontAlgn="auto" latinLnBrk="0" hangingPunct="1">
              <a:lnSpc>
                <a:spcPts val="251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Space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Y </a:t>
            </a:r>
            <a:r>
              <a:rPr kumimoji="0" sz="2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tasks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us </a:t>
            </a:r>
            <a:r>
              <a:rPr kumimoji="0" sz="22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to </a:t>
            </a:r>
            <a:r>
              <a:rPr kumimoji="0" sz="2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train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 machine learning model </a:t>
            </a:r>
            <a:r>
              <a:rPr kumimoji="0" sz="22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to  </a:t>
            </a:r>
            <a:r>
              <a:rPr kumimoji="0" sz="2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predict successful </a:t>
            </a:r>
            <a:r>
              <a:rPr kumimoji="0" sz="2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Stage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1</a:t>
            </a:r>
            <a:r>
              <a:rPr kumimoji="0" sz="220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recovery</a:t>
            </a: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0311" y="1178052"/>
            <a:ext cx="4043171" cy="4044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36267" y="5198109"/>
            <a:ext cx="25425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SpaceX 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Falcon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9 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Rocket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–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</a:t>
            </a:r>
            <a:r>
              <a:rPr kumimoji="0" sz="1400" b="0" i="0" u="none" strike="noStrike" kern="1200" cap="none" spc="-18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Verge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948416" y="6568541"/>
            <a:ext cx="144780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4572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pPr marL="38100" marR="0" lvl="0" indent="0" algn="l" defTabSz="4572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168910" marR="5080">
              <a:lnSpc>
                <a:spcPts val="4910"/>
              </a:lnSpc>
              <a:spcBef>
                <a:spcPts val="969"/>
              </a:spcBef>
              <a:tabLst>
                <a:tab pos="10140315" algn="l"/>
              </a:tabLst>
            </a:pPr>
            <a:r>
              <a:rPr spc="-385" dirty="0"/>
              <a:t>Payload </a:t>
            </a:r>
            <a:r>
              <a:rPr spc="-390" dirty="0"/>
              <a:t>Mass </a:t>
            </a:r>
            <a:r>
              <a:rPr spc="-365" dirty="0"/>
              <a:t>vs. </a:t>
            </a:r>
            <a:r>
              <a:rPr spc="-520" dirty="0"/>
              <a:t>Success </a:t>
            </a:r>
            <a:r>
              <a:rPr spc="-365" dirty="0"/>
              <a:t>vs. </a:t>
            </a:r>
            <a:r>
              <a:rPr spc="-270" dirty="0"/>
              <a:t>Booster  </a:t>
            </a:r>
            <a:r>
              <a:rPr u="heavy" spc="-330" dirty="0">
                <a:uFill>
                  <a:solidFill>
                    <a:srgbClr val="7D7D7D"/>
                  </a:solidFill>
                </a:uFill>
              </a:rPr>
              <a:t>Version</a:t>
            </a:r>
            <a:r>
              <a:rPr u="heavy" spc="-409" dirty="0">
                <a:uFill>
                  <a:solidFill>
                    <a:srgbClr val="7D7D7D"/>
                  </a:solidFill>
                </a:uFill>
              </a:rPr>
              <a:t> </a:t>
            </a:r>
            <a:r>
              <a:rPr u="heavy" spc="-330" dirty="0">
                <a:uFill>
                  <a:solidFill>
                    <a:srgbClr val="7D7D7D"/>
                  </a:solidFill>
                </a:uFill>
              </a:rPr>
              <a:t>Category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r" defTabSz="4572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38100" marR="0" lvl="0" indent="0" algn="r" defTabSz="4572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84275" y="4868926"/>
            <a:ext cx="9767570" cy="116967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lvl="0" indent="0" algn="l" defTabSz="457200" rtl="0" eaLnBrk="1" fontAlgn="auto" latinLnBrk="0" hangingPunct="1">
              <a:lnSpc>
                <a:spcPct val="917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Plotly dashboard has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Payload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range </a:t>
            </a:r>
            <a:r>
              <a:rPr kumimoji="0" sz="2000" b="0" i="0" u="none" strike="noStrike" kern="1200" cap="none" spc="-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selector. 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However,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this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is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set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from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0-10000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instead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of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 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max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Payload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of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15600.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Class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indicates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1 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for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successful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landing and 0 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for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failure.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Scatter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plot also  accounts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for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booster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version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category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in color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and number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of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launches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in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point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size.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In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this 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particular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range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of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0-6000,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interestingly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there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are two failed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landings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with payloads of 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zero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kg.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7958" y="1774321"/>
            <a:ext cx="11568046" cy="29815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33745"/>
            <a:ext cx="12192000" cy="524510"/>
            <a:chOff x="0" y="6333745"/>
            <a:chExt cx="12192000" cy="524510"/>
          </a:xfrm>
        </p:grpSpPr>
        <p:sp>
          <p:nvSpPr>
            <p:cNvPr id="3" name="object 3"/>
            <p:cNvSpPr/>
            <p:nvPr/>
          </p:nvSpPr>
          <p:spPr>
            <a:xfrm>
              <a:off x="3047" y="6400798"/>
              <a:ext cx="12188825" cy="457200"/>
            </a:xfrm>
            <a:custGeom>
              <a:avLst/>
              <a:gdLst/>
              <a:ahLst/>
              <a:cxnLst/>
              <a:rect l="l" t="t" r="r" b="b"/>
              <a:pathLst>
                <a:path w="12188825" h="457200">
                  <a:moveTo>
                    <a:pt x="12188444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12188444" y="457199"/>
                  </a:lnTo>
                  <a:lnTo>
                    <a:pt x="12188444" y="0"/>
                  </a:lnTo>
                  <a:close/>
                </a:path>
              </a:pathLst>
            </a:custGeom>
            <a:solidFill>
              <a:srgbClr val="BB562C"/>
            </a:solid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33745"/>
              <a:ext cx="12188825" cy="64135"/>
            </a:xfrm>
            <a:custGeom>
              <a:avLst/>
              <a:gdLst/>
              <a:ahLst/>
              <a:cxnLst/>
              <a:rect l="l" t="t" r="r" b="b"/>
              <a:pathLst>
                <a:path w="12188825" h="64135">
                  <a:moveTo>
                    <a:pt x="12188444" y="0"/>
                  </a:moveTo>
                  <a:lnTo>
                    <a:pt x="0" y="0"/>
                  </a:lnTo>
                  <a:lnTo>
                    <a:pt x="0" y="63879"/>
                  </a:lnTo>
                  <a:lnTo>
                    <a:pt x="12188444" y="63879"/>
                  </a:lnTo>
                  <a:lnTo>
                    <a:pt x="12188444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p:sp>
        <p:nvSpPr>
          <p:cNvPr id="5" name="object 5"/>
          <p:cNvSpPr/>
          <p:nvPr/>
        </p:nvSpPr>
        <p:spPr>
          <a:xfrm>
            <a:off x="1207008" y="4343400"/>
            <a:ext cx="9875520" cy="0"/>
          </a:xfrm>
          <a:custGeom>
            <a:avLst/>
            <a:gdLst/>
            <a:ahLst/>
            <a:cxnLst/>
            <a:rect l="l" t="t" r="r" b="b"/>
            <a:pathLst>
              <a:path w="9875520">
                <a:moveTo>
                  <a:pt x="0" y="0"/>
                </a:moveTo>
                <a:lnTo>
                  <a:pt x="9875520" y="0"/>
                </a:lnTo>
              </a:path>
            </a:pathLst>
          </a:custGeom>
          <a:ln w="6096">
            <a:solidFill>
              <a:srgbClr val="7D7D7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481523" rIns="0" bIns="0" rtlCol="0">
            <a:spAutoFit/>
          </a:bodyPr>
          <a:lstStyle/>
          <a:p>
            <a:pPr marL="16510" marR="5080">
              <a:lnSpc>
                <a:spcPts val="8200"/>
              </a:lnSpc>
              <a:spcBef>
                <a:spcPts val="1540"/>
              </a:spcBef>
            </a:pPr>
            <a:r>
              <a:rPr spc="-385" dirty="0"/>
              <a:t>Predictive</a:t>
            </a:r>
            <a:r>
              <a:rPr spc="-750" dirty="0"/>
              <a:t> </a:t>
            </a:r>
            <a:r>
              <a:rPr spc="-570" dirty="0"/>
              <a:t>Analysis  </a:t>
            </a:r>
            <a:r>
              <a:rPr spc="-425" dirty="0"/>
              <a:t>(Classification)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r" defTabSz="4572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38100" marR="0" lvl="0" indent="0" algn="r" defTabSz="4572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6019" y="4417517"/>
            <a:ext cx="9558020" cy="722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ts val="2745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61385" algn="l"/>
                <a:tab pos="4001135" algn="l"/>
                <a:tab pos="5398770" algn="l"/>
                <a:tab pos="7389495" algn="l"/>
                <a:tab pos="8218170" algn="l"/>
              </a:tabLst>
              <a:defRPr/>
            </a:pPr>
            <a:r>
              <a:rPr kumimoji="0" sz="2400" b="0" i="0" u="none" strike="noStrike" kern="1200" cap="none" spc="-130" normalizeH="0" baseline="0" noProof="0" dirty="0">
                <a:ln>
                  <a:noFill/>
                </a:ln>
                <a:solidFill>
                  <a:srgbClr val="616E5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GRIDSEARCHCV(CV=10)	</a:t>
            </a:r>
            <a:r>
              <a:rPr kumimoji="0" sz="2400" b="0" i="0" u="none" strike="noStrike" kern="1200" cap="none" spc="-200" normalizeH="0" baseline="0" noProof="0" dirty="0">
                <a:ln>
                  <a:noFill/>
                </a:ln>
                <a:solidFill>
                  <a:srgbClr val="616E5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	</a:t>
            </a:r>
            <a:r>
              <a:rPr kumimoji="0" sz="2400" b="0" i="0" u="none" strike="noStrike" kern="1200" cap="none" spc="-160" normalizeH="0" baseline="0" noProof="0" dirty="0">
                <a:ln>
                  <a:noFill/>
                </a:ln>
                <a:solidFill>
                  <a:srgbClr val="616E5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LOGISTIC	</a:t>
            </a:r>
            <a:r>
              <a:rPr kumimoji="0" sz="2400" b="0" i="0" u="none" strike="noStrike" kern="1200" cap="none" spc="-190" normalizeH="0" baseline="0" noProof="0" dirty="0">
                <a:ln>
                  <a:noFill/>
                </a:ln>
                <a:solidFill>
                  <a:srgbClr val="616E5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REGRESSION,	</a:t>
            </a:r>
            <a:r>
              <a:rPr kumimoji="0" sz="2400" b="0" i="0" u="none" strike="noStrike" kern="1200" cap="none" spc="-95" normalizeH="0" baseline="0" noProof="0" dirty="0">
                <a:ln>
                  <a:noFill/>
                </a:ln>
                <a:solidFill>
                  <a:srgbClr val="616E5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SVM,	</a:t>
            </a:r>
            <a:r>
              <a:rPr kumimoji="0" sz="2400" b="0" i="0" u="none" strike="noStrike" kern="1200" cap="none" spc="-150" normalizeH="0" baseline="0" noProof="0" dirty="0">
                <a:ln>
                  <a:noFill/>
                </a:ln>
                <a:solidFill>
                  <a:srgbClr val="616E5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DECISION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457200" rtl="0" eaLnBrk="1" fontAlgn="auto" latinLnBrk="0" hangingPunct="1">
              <a:lnSpc>
                <a:spcPts val="27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11225" algn="l"/>
                <a:tab pos="1632585" algn="l"/>
              </a:tabLst>
              <a:defRPr/>
            </a:pPr>
            <a:r>
              <a:rPr kumimoji="0" sz="2400" b="0" i="0" u="none" strike="noStrike" kern="1200" cap="none" spc="-220" normalizeH="0" baseline="0" noProof="0" dirty="0">
                <a:ln>
                  <a:noFill/>
                </a:ln>
                <a:solidFill>
                  <a:srgbClr val="616E5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TREE,	</a:t>
            </a:r>
            <a:r>
              <a:rPr kumimoji="0" sz="2400" b="0" i="0" u="none" strike="noStrike" kern="1200" cap="none" spc="-155" normalizeH="0" baseline="0" noProof="0" dirty="0">
                <a:ln>
                  <a:noFill/>
                </a:ln>
                <a:solidFill>
                  <a:srgbClr val="616E5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	</a:t>
            </a:r>
            <a:r>
              <a:rPr kumimoji="0" sz="2400" b="0" i="0" u="none" strike="noStrike" kern="1200" cap="none" spc="-180" normalizeH="0" baseline="0" noProof="0" dirty="0">
                <a:ln>
                  <a:noFill/>
                </a:ln>
                <a:solidFill>
                  <a:srgbClr val="616E5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KNN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88877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914901"/>
            <a:ext cx="12188825" cy="1943100"/>
            <a:chOff x="0" y="4914901"/>
            <a:chExt cx="12188825" cy="1943100"/>
          </a:xfrm>
        </p:grpSpPr>
        <p:sp>
          <p:nvSpPr>
            <p:cNvPr id="3" name="object 3"/>
            <p:cNvSpPr/>
            <p:nvPr/>
          </p:nvSpPr>
          <p:spPr>
            <a:xfrm>
              <a:off x="0" y="4978906"/>
              <a:ext cx="12188825" cy="1878964"/>
            </a:xfrm>
            <a:custGeom>
              <a:avLst/>
              <a:gdLst/>
              <a:ahLst/>
              <a:cxnLst/>
              <a:rect l="l" t="t" r="r" b="b"/>
              <a:pathLst>
                <a:path w="12188825" h="1878965">
                  <a:moveTo>
                    <a:pt x="12188444" y="0"/>
                  </a:moveTo>
                  <a:lnTo>
                    <a:pt x="0" y="0"/>
                  </a:lnTo>
                  <a:lnTo>
                    <a:pt x="0" y="1878584"/>
                  </a:lnTo>
                  <a:lnTo>
                    <a:pt x="12188444" y="1878584"/>
                  </a:lnTo>
                  <a:lnTo>
                    <a:pt x="12188444" y="0"/>
                  </a:lnTo>
                  <a:close/>
                </a:path>
              </a:pathLst>
            </a:custGeom>
            <a:solidFill>
              <a:srgbClr val="BB562C"/>
            </a:solid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914901"/>
              <a:ext cx="12188825" cy="64135"/>
            </a:xfrm>
            <a:custGeom>
              <a:avLst/>
              <a:gdLst/>
              <a:ahLst/>
              <a:cxnLst/>
              <a:rect l="l" t="t" r="r" b="b"/>
              <a:pathLst>
                <a:path w="12188825" h="64135">
                  <a:moveTo>
                    <a:pt x="12188444" y="0"/>
                  </a:moveTo>
                  <a:lnTo>
                    <a:pt x="0" y="0"/>
                  </a:lnTo>
                  <a:lnTo>
                    <a:pt x="0" y="63879"/>
                  </a:lnTo>
                  <a:lnTo>
                    <a:pt x="12188444" y="63879"/>
                  </a:lnTo>
                  <a:lnTo>
                    <a:pt x="12188444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76019" y="321386"/>
            <a:ext cx="400875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29" dirty="0">
                <a:solidFill>
                  <a:srgbClr val="BB562C"/>
                </a:solidFill>
              </a:rPr>
              <a:t>Classification</a:t>
            </a:r>
            <a:r>
              <a:rPr sz="3600" spc="-340" dirty="0">
                <a:solidFill>
                  <a:srgbClr val="BB562C"/>
                </a:solidFill>
              </a:rPr>
              <a:t> </a:t>
            </a:r>
            <a:r>
              <a:rPr sz="3600" spc="-280" dirty="0">
                <a:solidFill>
                  <a:srgbClr val="BB562C"/>
                </a:solidFill>
              </a:rPr>
              <a:t>Accuracy</a:t>
            </a:r>
            <a:endParaRPr sz="36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r" defTabSz="4572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38100" marR="0" lvl="0" indent="0" algn="r" defTabSz="4572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6019" y="5000396"/>
            <a:ext cx="9213215" cy="1184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860040" lvl="0" indent="0" algn="l" defTabSz="457200" rtl="0" eaLnBrk="1" fontAlgn="auto" latinLnBrk="0" hangingPunct="1">
              <a:lnSpc>
                <a:spcPct val="1207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All models had virtually the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same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accuracy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on the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test set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at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83.33%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accuracy. 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It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should be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noted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that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test size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is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small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at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only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sample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size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of</a:t>
            </a:r>
            <a:r>
              <a:rPr kumimoji="0" sz="1600" b="0" i="0" u="none" strike="noStrike" kern="1200" cap="none" spc="-20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18.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This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can cause large variance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in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accuracy results,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such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as those in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Decision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Tree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Classifier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model in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repeated</a:t>
            </a:r>
            <a:r>
              <a:rPr kumimoji="0" sz="1600" b="0" i="0" u="none" strike="noStrike" kern="120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runs.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We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likely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need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more data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to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determine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best</a:t>
            </a:r>
            <a:r>
              <a:rPr kumimoji="0" sz="1600" b="0" i="0" u="none" strike="noStrike" kern="1200" cap="none" spc="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model.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86100" y="1207008"/>
            <a:ext cx="5076444" cy="3337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85816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914901"/>
            <a:ext cx="12188825" cy="1943100"/>
            <a:chOff x="0" y="4914901"/>
            <a:chExt cx="12188825" cy="1943100"/>
          </a:xfrm>
        </p:grpSpPr>
        <p:sp>
          <p:nvSpPr>
            <p:cNvPr id="3" name="object 3"/>
            <p:cNvSpPr/>
            <p:nvPr/>
          </p:nvSpPr>
          <p:spPr>
            <a:xfrm>
              <a:off x="0" y="4978906"/>
              <a:ext cx="12188825" cy="1878964"/>
            </a:xfrm>
            <a:custGeom>
              <a:avLst/>
              <a:gdLst/>
              <a:ahLst/>
              <a:cxnLst/>
              <a:rect l="l" t="t" r="r" b="b"/>
              <a:pathLst>
                <a:path w="12188825" h="1878965">
                  <a:moveTo>
                    <a:pt x="12188444" y="0"/>
                  </a:moveTo>
                  <a:lnTo>
                    <a:pt x="0" y="0"/>
                  </a:lnTo>
                  <a:lnTo>
                    <a:pt x="0" y="1878584"/>
                  </a:lnTo>
                  <a:lnTo>
                    <a:pt x="12188444" y="1878584"/>
                  </a:lnTo>
                  <a:lnTo>
                    <a:pt x="12188444" y="0"/>
                  </a:lnTo>
                  <a:close/>
                </a:path>
              </a:pathLst>
            </a:custGeom>
            <a:solidFill>
              <a:srgbClr val="BB562C"/>
            </a:solid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914901"/>
              <a:ext cx="12188825" cy="64135"/>
            </a:xfrm>
            <a:custGeom>
              <a:avLst/>
              <a:gdLst/>
              <a:ahLst/>
              <a:cxnLst/>
              <a:rect l="l" t="t" r="r" b="b"/>
              <a:pathLst>
                <a:path w="12188825" h="64135">
                  <a:moveTo>
                    <a:pt x="12188444" y="0"/>
                  </a:moveTo>
                  <a:lnTo>
                    <a:pt x="0" y="0"/>
                  </a:lnTo>
                  <a:lnTo>
                    <a:pt x="0" y="63879"/>
                  </a:lnTo>
                  <a:lnTo>
                    <a:pt x="12188444" y="63879"/>
                  </a:lnTo>
                  <a:lnTo>
                    <a:pt x="12188444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76019" y="415493"/>
            <a:ext cx="30734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35" dirty="0">
                <a:solidFill>
                  <a:srgbClr val="BB562C"/>
                </a:solidFill>
              </a:rPr>
              <a:t>Confusion</a:t>
            </a:r>
            <a:r>
              <a:rPr sz="3600" spc="-330" dirty="0">
                <a:solidFill>
                  <a:srgbClr val="BB562C"/>
                </a:solidFill>
              </a:rPr>
              <a:t> </a:t>
            </a:r>
            <a:r>
              <a:rPr sz="3600" spc="-114" dirty="0">
                <a:solidFill>
                  <a:srgbClr val="BB562C"/>
                </a:solidFill>
              </a:rPr>
              <a:t>Matrix</a:t>
            </a:r>
            <a:endParaRPr sz="36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r" defTabSz="4572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38100" marR="0" lvl="0" indent="0" algn="r" defTabSz="4572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9223" y="5054879"/>
            <a:ext cx="8708390" cy="1459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8750" lvl="0" indent="0" algn="l" defTabSz="457200" rtl="0" eaLnBrk="1" fontAlgn="auto" latinLnBrk="0" hangingPunct="1">
              <a:lnSpc>
                <a:spcPct val="1125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Since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all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models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performed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same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for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test set,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confusion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matrix is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same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across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all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models.  The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models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predicted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12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successful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landings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when the true label</a:t>
            </a:r>
            <a:r>
              <a:rPr kumimoji="0" sz="1600" b="0" i="0" u="none" strike="noStrike" kern="1200" cap="none" spc="2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was successful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landing.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4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models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predicted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3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unsuccessful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landings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when the true label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was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unsuccessful</a:t>
            </a:r>
            <a:r>
              <a:rPr kumimoji="0" sz="1600" b="0" i="0" u="none" strike="noStrike" kern="1200" cap="none" spc="1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landing.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3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models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predicted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3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successful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landings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when the true label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was unsuccessful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landings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(false positives). 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Our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models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over predict successful</a:t>
            </a:r>
            <a:r>
              <a:rPr kumimoji="0" sz="1600" b="0" i="0" u="none" strike="noStrike" kern="1200" cap="none" spc="1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landings.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75432" y="1219200"/>
            <a:ext cx="4541520" cy="3453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82381" y="2363851"/>
            <a:ext cx="21621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just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Correct predictions are 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on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diagonal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from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top 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left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to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bottom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right.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6808349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3291" y="1737360"/>
            <a:ext cx="996696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096">
            <a:solidFill>
              <a:srgbClr val="7D7D7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76019" y="506095"/>
            <a:ext cx="32448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70" dirty="0"/>
              <a:t>CONCLUSION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r" defTabSz="4572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38100" marR="0" lvl="0" indent="0" algn="r" defTabSz="4572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4249" y="1746715"/>
            <a:ext cx="9956800" cy="369252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95580" marR="0" lvl="0" indent="-183515" algn="l" defTabSz="457200" rtl="0" eaLnBrk="1" fontAlgn="auto" latinLnBrk="0" hangingPunct="1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Clr>
                <a:srgbClr val="E28312"/>
              </a:buClr>
              <a:buSzTx/>
              <a:buFontTx/>
              <a:buChar char="◦"/>
              <a:tabLst>
                <a:tab pos="196215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Our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task: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to develop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 machine learning model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for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Space Y who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wants to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bid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against</a:t>
            </a:r>
            <a:r>
              <a:rPr kumimoji="0" sz="2000" b="0" i="0" u="none" strike="noStrike" kern="1200" cap="none" spc="-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SpaceX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95580" marR="0" lvl="0" indent="-183515" algn="l" defTabSz="457200" rtl="0" eaLnBrk="1" fontAlgn="auto" latinLnBrk="0" hangingPunct="1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Clr>
                <a:srgbClr val="E28312"/>
              </a:buClr>
              <a:buSzTx/>
              <a:buFontTx/>
              <a:buChar char="◦"/>
              <a:tabLst>
                <a:tab pos="196215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 goal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of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model is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to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predict when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Stage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1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will successfully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land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to 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save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~$100 million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USD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95580" marR="0" lvl="0" indent="-183515" algn="l" defTabSz="457200" rtl="0" eaLnBrk="1" fontAlgn="auto" latinLnBrk="0" hangingPunct="1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>
                <a:srgbClr val="E28312"/>
              </a:buClr>
              <a:buSzTx/>
              <a:buFontTx/>
              <a:buChar char="◦"/>
              <a:tabLst>
                <a:tab pos="196215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Used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data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from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public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SpaceX API and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web scraping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SpaceX Wikipedia</a:t>
            </a:r>
            <a:r>
              <a:rPr kumimoji="0" sz="2000" b="0" i="0" u="none" strike="noStrike" kern="1200" cap="none" spc="-19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page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95580" marR="0" lvl="0" indent="-183515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28312"/>
              </a:buClr>
              <a:buSzTx/>
              <a:buFontTx/>
              <a:buChar char="◦"/>
              <a:tabLst>
                <a:tab pos="196215" algn="l"/>
              </a:tabLst>
              <a:defRPr/>
            </a:pP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Created data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labels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and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stored data into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DB2 SQL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database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95580" marR="0" lvl="0" indent="-183515" algn="l" defTabSz="457200" rtl="0" eaLnBrk="1" fontAlgn="auto" latinLnBrk="0" hangingPunct="1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Clr>
                <a:srgbClr val="E28312"/>
              </a:buClr>
              <a:buSzTx/>
              <a:buFontTx/>
              <a:buChar char="◦"/>
              <a:tabLst>
                <a:tab pos="196215" algn="l"/>
              </a:tabLst>
              <a:defRPr/>
            </a:pP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Created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dashboard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for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visualization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95580" marR="0" lvl="0" indent="-183515" algn="l" defTabSz="457200" rtl="0" eaLnBrk="1" fontAlgn="auto" latinLnBrk="0" hangingPunct="1">
              <a:lnSpc>
                <a:spcPct val="100000"/>
              </a:lnSpc>
              <a:spcBef>
                <a:spcPts val="405"/>
              </a:spcBef>
              <a:spcAft>
                <a:spcPts val="0"/>
              </a:spcAft>
              <a:buClr>
                <a:srgbClr val="E28312"/>
              </a:buClr>
              <a:buSzTx/>
              <a:buFontTx/>
              <a:buChar char="◦"/>
              <a:tabLst>
                <a:tab pos="196215" algn="l"/>
              </a:tabLst>
              <a:defRPr/>
            </a:pP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We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created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 machine learning model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with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an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accuracy of</a:t>
            </a:r>
            <a:r>
              <a:rPr kumimoji="0" sz="2000" b="0" i="0" u="none" strike="noStrike" kern="120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83%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95580" marR="276860" lvl="0" indent="-183515" algn="l" defTabSz="457200" rtl="0" eaLnBrk="1" fontAlgn="auto" latinLnBrk="0" hangingPunct="1">
              <a:lnSpc>
                <a:spcPts val="2160"/>
              </a:lnSpc>
              <a:spcBef>
                <a:spcPts val="635"/>
              </a:spcBef>
              <a:spcAft>
                <a:spcPts val="0"/>
              </a:spcAft>
              <a:buClr>
                <a:srgbClr val="E28312"/>
              </a:buClr>
              <a:buSzTx/>
              <a:buFontTx/>
              <a:buChar char="◦"/>
              <a:tabLst>
                <a:tab pos="196215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Allon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Mask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of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SpaceY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can use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this model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to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predict with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relatively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high accuracy whether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  launch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will 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have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successful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Stage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1 landing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before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launch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to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determine whether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 launch 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should be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made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or</a:t>
            </a:r>
            <a:r>
              <a:rPr kumimoji="0" sz="2000" b="0" i="0" u="none" strike="noStrike" kern="120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not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95580" marR="5080" lvl="0" indent="-183515" algn="l" defTabSz="457200" rtl="0" eaLnBrk="1" fontAlgn="auto" latinLnBrk="0" hangingPunct="1">
              <a:lnSpc>
                <a:spcPts val="2200"/>
              </a:lnSpc>
              <a:spcBef>
                <a:spcPts val="605"/>
              </a:spcBef>
              <a:spcAft>
                <a:spcPts val="0"/>
              </a:spcAft>
              <a:buClr>
                <a:srgbClr val="E28312"/>
              </a:buClr>
              <a:buSzTx/>
              <a:buFontTx/>
              <a:buChar char="◦"/>
              <a:tabLst>
                <a:tab pos="196215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If possible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more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data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should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be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collected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to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better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determine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best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machine learning model  and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improve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accuracy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7604191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3291" y="1737360"/>
            <a:ext cx="996696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096">
            <a:solidFill>
              <a:srgbClr val="7D7D7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76019" y="506095"/>
            <a:ext cx="24542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0" dirty="0"/>
              <a:t>APPENDIX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r" defTabSz="4572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38100" marR="0" lvl="0" indent="0" algn="r" defTabSz="4572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1496901"/>
            <a:ext cx="8401050" cy="3782446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2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heavy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Carlito"/>
                <a:ea typeface="+mn-ea"/>
                <a:cs typeface="Carlito"/>
              </a:rPr>
              <a:t>GitHub </a:t>
            </a:r>
            <a:r>
              <a:rPr kumimoji="0" sz="2000" b="0" i="0" u="heavy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Carlito"/>
                <a:ea typeface="+mn-ea"/>
                <a:cs typeface="Carlito"/>
              </a:rPr>
              <a:t>repository</a:t>
            </a:r>
            <a:r>
              <a:rPr kumimoji="0" sz="2000" b="0" i="0" u="heavy" strike="noStrike" kern="1200" cap="none" spc="-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Carlito"/>
                <a:ea typeface="+mn-ea"/>
                <a:cs typeface="Carlito"/>
              </a:rPr>
              <a:t> </a:t>
            </a:r>
            <a:r>
              <a:rPr kumimoji="0" sz="2000" b="0" i="0" u="heavy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Carlito"/>
                <a:ea typeface="+mn-ea"/>
                <a:cs typeface="Carlito"/>
              </a:rPr>
              <a:t>url: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heavy" strike="noStrike" kern="1200" cap="none" spc="-1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>
                  <a:solidFill>
                    <a:srgbClr val="800080"/>
                  </a:solidFill>
                </a:uFill>
                <a:latin typeface="Carlito"/>
                <a:ea typeface="+mn-ea"/>
                <a:cs typeface="Carlito"/>
                <a:hlinkClick r:id="rId2"/>
              </a:rPr>
              <a:t>https://github.com/navassherif98/IBM_Data_Science_Professional_Certification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heavy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Carlito"/>
                <a:ea typeface="+mn-ea"/>
                <a:cs typeface="Carlito"/>
              </a:rPr>
              <a:t>Instructor</a:t>
            </a:r>
            <a:r>
              <a:rPr kumimoji="0" lang="en-IN" sz="2000" b="0" i="0" u="heavy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Carlito"/>
                <a:ea typeface="+mn-ea"/>
                <a:cs typeface="Carlito"/>
              </a:rPr>
              <a:t>s</a:t>
            </a:r>
            <a:r>
              <a:rPr kumimoji="0" sz="2000" b="0" i="0" u="heavy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Carlito"/>
                <a:ea typeface="+mn-ea"/>
                <a:cs typeface="Carlito"/>
              </a:rPr>
              <a:t>: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Instructors: </a:t>
            </a:r>
            <a:r>
              <a:rPr kumimoji="0" lang="en-I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Rav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Ahuja, Alex </a:t>
            </a:r>
            <a:r>
              <a:rPr kumimoji="0" lang="en-I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Aklson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, </a:t>
            </a:r>
            <a:r>
              <a:rPr kumimoji="0" lang="en-I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Aije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</a:t>
            </a:r>
            <a:r>
              <a:rPr kumimoji="0" lang="en-I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Egwaikhide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, Svetlana Levitan, Romeo </a:t>
            </a:r>
            <a:r>
              <a:rPr kumimoji="0" lang="en-I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Kienzler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, </a:t>
            </a:r>
            <a:r>
              <a:rPr kumimoji="0" lang="en-I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Polong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Lin, Joseph </a:t>
            </a:r>
            <a:r>
              <a:rPr kumimoji="0" lang="en-I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Santarcangelo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, Azim </a:t>
            </a:r>
            <a:r>
              <a:rPr kumimoji="0" lang="en-I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Hirjani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, </a:t>
            </a:r>
            <a:r>
              <a:rPr kumimoji="0" lang="en-I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Hima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Vasudevan, </a:t>
            </a:r>
            <a:r>
              <a:rPr kumimoji="0" lang="en-I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Saishruthi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Swaminathan, Saeed </a:t>
            </a:r>
            <a:r>
              <a:rPr kumimoji="0" lang="en-I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Aghabozorgi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, Yan Luo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heavy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Carlito"/>
                <a:ea typeface="+mn-ea"/>
                <a:cs typeface="Carlito"/>
              </a:rPr>
              <a:t>Special </a:t>
            </a:r>
            <a:r>
              <a:rPr kumimoji="0" sz="2000" b="0" i="0" u="heavy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Carlito"/>
                <a:ea typeface="+mn-ea"/>
                <a:cs typeface="Carlito"/>
              </a:rPr>
              <a:t>Thanks </a:t>
            </a:r>
            <a:r>
              <a:rPr kumimoji="0" sz="2000" b="0" i="0" u="heavy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Carlito"/>
                <a:ea typeface="+mn-ea"/>
                <a:cs typeface="Carlito"/>
              </a:rPr>
              <a:t>to </a:t>
            </a:r>
            <a:r>
              <a:rPr kumimoji="0" sz="2000" b="0" i="0" u="heavy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Carlito"/>
                <a:ea typeface="+mn-ea"/>
                <a:cs typeface="Carlito"/>
              </a:rPr>
              <a:t>All </a:t>
            </a:r>
            <a:r>
              <a:rPr kumimoji="0" sz="2000" b="0" i="0" u="heavy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Carlito"/>
                <a:ea typeface="+mn-ea"/>
                <a:cs typeface="Carlito"/>
              </a:rPr>
              <a:t>Instructors: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heavy" strike="noStrike" kern="1200" cap="none" spc="-2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>
                  <a:solidFill>
                    <a:srgbClr val="2996E1"/>
                  </a:solidFill>
                </a:uFill>
                <a:latin typeface="Carlito"/>
                <a:ea typeface="+mn-ea"/>
                <a:cs typeface="Carlito"/>
                <a:hlinkClick r:id="rId3"/>
              </a:rPr>
              <a:t>https://www.coursera.org/professional-certificates/ibm-data-science?#instructors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5200180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3291" y="1737360"/>
            <a:ext cx="996696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096">
            <a:solidFill>
              <a:srgbClr val="7D7D7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47115" y="860805"/>
            <a:ext cx="60312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40" dirty="0"/>
              <a:t>Data </a:t>
            </a:r>
            <a:r>
              <a:rPr spc="-235" dirty="0"/>
              <a:t>Collection</a:t>
            </a:r>
            <a:r>
              <a:rPr spc="-505" dirty="0"/>
              <a:t> </a:t>
            </a:r>
            <a:r>
              <a:rPr spc="-275" dirty="0"/>
              <a:t>Overview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948416" y="6568541"/>
            <a:ext cx="144780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4572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pPr marL="38100" marR="0" lvl="0" indent="0" algn="l" defTabSz="4572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1824608"/>
            <a:ext cx="9899650" cy="3710304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 marR="42545" lvl="0" indent="0" algn="l" defTabSz="457200" rtl="0" eaLnBrk="1" fontAlgn="auto" latinLnBrk="0" hangingPunct="1">
              <a:lnSpc>
                <a:spcPts val="2210"/>
              </a:lnSpc>
              <a:spcBef>
                <a:spcPts val="3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Data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collection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process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involved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combination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of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API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requests from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Space X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public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API and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web  scraping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data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from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table in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Space </a:t>
            </a:r>
            <a:r>
              <a:rPr kumimoji="0" sz="2000" b="0" i="0" u="none" strike="noStrike" kern="1200" cap="none" spc="-7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X’s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Wikipedia</a:t>
            </a:r>
            <a:r>
              <a:rPr kumimoji="0" sz="2000" b="0" i="0" u="none" strike="noStrike" kern="1200" cap="none" spc="-10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entry.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2700" marR="356235" lvl="0" indent="0" algn="l" defTabSz="457200" rtl="0" eaLnBrk="1" fontAlgn="auto" latinLnBrk="0" hangingPunct="1">
              <a:lnSpc>
                <a:spcPts val="2300"/>
              </a:lnSpc>
              <a:spcBef>
                <a:spcPts val="1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next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slide will show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flowchart of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data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collection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from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API and the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one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after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will show 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flowchart of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data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collection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from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webscraping.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heavy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Carlito"/>
                <a:ea typeface="+mn-ea"/>
                <a:cs typeface="Carlito"/>
              </a:rPr>
              <a:t>Space X API </a:t>
            </a:r>
            <a:r>
              <a:rPr kumimoji="0" sz="2000" b="0" i="0" u="heavy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Carlito"/>
                <a:ea typeface="+mn-ea"/>
                <a:cs typeface="Carlito"/>
              </a:rPr>
              <a:t>Data</a:t>
            </a:r>
            <a:r>
              <a:rPr kumimoji="0" sz="2000" b="0" i="0" u="heavy" strike="noStrike" kern="1200" cap="none" spc="-9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Carlito"/>
                <a:ea typeface="+mn-ea"/>
                <a:cs typeface="Carlito"/>
              </a:rPr>
              <a:t> </a:t>
            </a:r>
            <a:r>
              <a:rPr kumimoji="0" sz="2000" b="0" i="0" u="heavy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Carlito"/>
                <a:ea typeface="+mn-ea"/>
                <a:cs typeface="Carlito"/>
              </a:rPr>
              <a:t>Columns: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2700" marR="0" lvl="0" indent="0" algn="l" defTabSz="457200" rtl="0" eaLnBrk="1" fontAlgn="auto" latinLnBrk="0" hangingPunct="1">
              <a:lnSpc>
                <a:spcPts val="23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FlightNumber,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Date,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BoosterVersion,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PayloadMass,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Orbit, LaunchSite,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Outcome,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Flights,</a:t>
            </a:r>
            <a:r>
              <a:rPr kumimoji="0" sz="2000" b="0" i="0" u="none" strike="noStrike" kern="1200" cap="none" spc="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GridFins,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2700" marR="0" lvl="0" indent="0" algn="l" defTabSz="4572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Reused, Legs,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LandingPad,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Block,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ReusedCount,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Serial, Longitude,</a:t>
            </a:r>
            <a:r>
              <a:rPr kumimoji="0" sz="2000" b="0" i="0" u="none" strike="noStrike" kern="1200" cap="none" spc="-229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Latitude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heavy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Carlito"/>
                <a:ea typeface="+mn-ea"/>
                <a:cs typeface="Carlito"/>
              </a:rPr>
              <a:t>Wikipedia </a:t>
            </a:r>
            <a:r>
              <a:rPr kumimoji="0" sz="2000" b="0" i="0" u="heavy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Carlito"/>
                <a:ea typeface="+mn-ea"/>
                <a:cs typeface="Carlito"/>
              </a:rPr>
              <a:t>Webscrape Data</a:t>
            </a:r>
            <a:r>
              <a:rPr kumimoji="0" sz="2000" b="0" i="0" u="heavy" strike="noStrike" kern="1200" cap="none" spc="-1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Carlito"/>
                <a:ea typeface="+mn-ea"/>
                <a:cs typeface="Carlito"/>
              </a:rPr>
              <a:t> </a:t>
            </a:r>
            <a:r>
              <a:rPr kumimoji="0" sz="2000" b="0" i="0" u="heavy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Carlito"/>
                <a:ea typeface="+mn-ea"/>
                <a:cs typeface="Carlito"/>
              </a:rPr>
              <a:t>Columns: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2700" marR="837565" lvl="0" indent="0" algn="l" defTabSz="457200" rtl="0" eaLnBrk="1" fontAlgn="auto" latinLnBrk="0" hangingPunct="1">
              <a:lnSpc>
                <a:spcPts val="2200"/>
              </a:lnSpc>
              <a:spcBef>
                <a:spcPts val="14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Flight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No.,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Launch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site,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Payload,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PayloadMass,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Orbit, </a:t>
            </a:r>
            <a:r>
              <a:rPr kumimoji="0" sz="2000" b="0" i="0" u="none" strike="noStrike" kern="1200" cap="none" spc="-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Customer,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Launch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outcome, 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Version  </a:t>
            </a:r>
            <a:r>
              <a:rPr kumimoji="0" sz="2000" b="0" i="0" u="none" strike="noStrike" kern="1200" cap="none" spc="-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Booster,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Booster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landing,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Date,</a:t>
            </a:r>
            <a:r>
              <a:rPr kumimoji="0" sz="2000" b="0" i="0" u="none" strike="noStrike" kern="1200" cap="none" spc="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Time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104004" cy="6858000"/>
            <a:chOff x="0" y="0"/>
            <a:chExt cx="4104004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050665" cy="6858000"/>
            </a:xfrm>
            <a:custGeom>
              <a:avLst/>
              <a:gdLst/>
              <a:ahLst/>
              <a:cxnLst/>
              <a:rect l="l" t="t" r="r" b="b"/>
              <a:pathLst>
                <a:path w="4050665" h="6858000">
                  <a:moveTo>
                    <a:pt x="405028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050284" y="6858000"/>
                  </a:lnTo>
                  <a:lnTo>
                    <a:pt x="4050284" y="0"/>
                  </a:lnTo>
                  <a:close/>
                </a:path>
              </a:pathLst>
            </a:custGeom>
            <a:solidFill>
              <a:srgbClr val="BB562C"/>
            </a:solid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4040123" y="0"/>
              <a:ext cx="64135" cy="6858000"/>
            </a:xfrm>
            <a:custGeom>
              <a:avLst/>
              <a:gdLst/>
              <a:ahLst/>
              <a:cxnLst/>
              <a:rect l="l" t="t" r="r" b="b"/>
              <a:pathLst>
                <a:path w="64135" h="6858000">
                  <a:moveTo>
                    <a:pt x="6388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63880" y="6858000"/>
                  </a:lnTo>
                  <a:lnTo>
                    <a:pt x="63880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35635" y="1760982"/>
            <a:ext cx="3016885" cy="1045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ts val="4015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-2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 </a:t>
            </a:r>
            <a:r>
              <a:rPr kumimoji="0" sz="3600" b="0" i="0" u="none" strike="noStrike" kern="1200" cap="none" spc="-1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Collection</a:t>
            </a:r>
            <a:r>
              <a:rPr kumimoji="0" sz="3600" b="0" i="0" u="none" strike="noStrike" kern="1200" cap="none" spc="-5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0" i="0" u="none" strike="noStrike" kern="1200" cap="none" spc="-2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–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457200" rtl="0" eaLnBrk="1" fontAlgn="auto" latinLnBrk="0" hangingPunct="1">
              <a:lnSpc>
                <a:spcPts val="401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-4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SpaceX</a:t>
            </a:r>
            <a:r>
              <a:rPr kumimoji="0" sz="3600" b="0" i="0" u="none" strike="noStrike" kern="1200" cap="none" spc="-3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API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62728" y="1754123"/>
            <a:ext cx="237744" cy="1389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782311" y="1478280"/>
            <a:ext cx="1851660" cy="1607820"/>
            <a:chOff x="4782311" y="1478280"/>
            <a:chExt cx="1851660" cy="1607820"/>
          </a:xfrm>
        </p:grpSpPr>
        <p:sp>
          <p:nvSpPr>
            <p:cNvPr id="8" name="object 8"/>
            <p:cNvSpPr/>
            <p:nvPr/>
          </p:nvSpPr>
          <p:spPr>
            <a:xfrm>
              <a:off x="5084063" y="1766316"/>
              <a:ext cx="158496" cy="13197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782311" y="1478280"/>
              <a:ext cx="1851660" cy="11430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4888991" y="1719072"/>
              <a:ext cx="1677923" cy="6964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4803647" y="1499616"/>
              <a:ext cx="1772411" cy="106375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015865" y="1766061"/>
            <a:ext cx="1327150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479425" marR="5080" lvl="0" indent="-466725" algn="l" defTabSz="457200" rtl="0" eaLnBrk="1" fontAlgn="auto" latinLnBrk="0" hangingPunct="1">
              <a:lnSpc>
                <a:spcPts val="1639"/>
              </a:lnSpc>
              <a:spcBef>
                <a:spcPts val="2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Request </a:t>
            </a:r>
            <a:r>
              <a:rPr kumimoji="0" sz="15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(Space</a:t>
            </a:r>
            <a:r>
              <a:rPr kumimoji="0" sz="1500" b="0" i="0" u="none" strike="noStrike" kern="1200" cap="none" spc="-2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X  APIs)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782311" y="2807207"/>
            <a:ext cx="1851660" cy="1666239"/>
            <a:chOff x="4782311" y="2807207"/>
            <a:chExt cx="1851660" cy="1666239"/>
          </a:xfrm>
        </p:grpSpPr>
        <p:sp>
          <p:nvSpPr>
            <p:cNvPr id="14" name="object 14"/>
            <p:cNvSpPr/>
            <p:nvPr/>
          </p:nvSpPr>
          <p:spPr>
            <a:xfrm>
              <a:off x="5062727" y="3073907"/>
              <a:ext cx="237744" cy="139903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5084063" y="3095243"/>
              <a:ext cx="158496" cy="13197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4782311" y="2807207"/>
              <a:ext cx="1851660" cy="11430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4888991" y="2839211"/>
              <a:ext cx="1677923" cy="111556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4803647" y="2828543"/>
              <a:ext cx="1772411" cy="106375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015865" y="2886583"/>
            <a:ext cx="1332865" cy="88201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lvl="0" indent="4445" algn="ctr" defTabSz="457200" rtl="0" eaLnBrk="1" fontAlgn="auto" latinLnBrk="0" hangingPunct="1">
              <a:lnSpc>
                <a:spcPct val="91600"/>
              </a:lnSpc>
              <a:spcBef>
                <a:spcPts val="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.JSON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file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+  </a:t>
            </a:r>
            <a:r>
              <a:rPr kumimoji="0" sz="15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Lists(Launch</a:t>
            </a:r>
            <a:r>
              <a:rPr kumimoji="0" sz="1500" b="0" i="0" u="none" strike="noStrike" kern="120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5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Site, 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Booster </a:t>
            </a:r>
            <a:r>
              <a:rPr kumimoji="0" sz="15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Version,  </a:t>
            </a:r>
            <a:r>
              <a:rPr kumimoji="0" sz="15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Payload</a:t>
            </a:r>
            <a:r>
              <a:rPr kumimoji="0" sz="15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5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Data)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782311" y="4137659"/>
            <a:ext cx="2790825" cy="1141730"/>
            <a:chOff x="4782311" y="4137659"/>
            <a:chExt cx="2790825" cy="1141730"/>
          </a:xfrm>
        </p:grpSpPr>
        <p:sp>
          <p:nvSpPr>
            <p:cNvPr id="21" name="object 21"/>
            <p:cNvSpPr/>
            <p:nvPr/>
          </p:nvSpPr>
          <p:spPr>
            <a:xfrm>
              <a:off x="5146547" y="4319015"/>
              <a:ext cx="2426207" cy="23926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5167883" y="4340351"/>
              <a:ext cx="2346960" cy="16001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4782311" y="4137659"/>
              <a:ext cx="1851660" cy="114147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4850891" y="4273295"/>
              <a:ext cx="1755648" cy="90525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4803647" y="4158995"/>
              <a:ext cx="1772411" cy="106222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977765" y="4320920"/>
            <a:ext cx="1403985" cy="66484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lvl="0" indent="0" algn="ctr" defTabSz="457200" rtl="0" eaLnBrk="1" fontAlgn="auto" latinLnBrk="0" hangingPunct="1">
              <a:lnSpc>
                <a:spcPct val="89800"/>
              </a:lnSpc>
              <a:spcBef>
                <a:spcPts val="2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Json_normalize</a:t>
            </a:r>
            <a:r>
              <a:rPr kumimoji="0" sz="1500" b="0" i="0" u="none" strike="noStrike" kern="1200" cap="none" spc="-1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5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to  </a:t>
            </a:r>
            <a:r>
              <a:rPr kumimoji="0" sz="15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DataFrame data  from</a:t>
            </a:r>
            <a:r>
              <a:rPr kumimoji="0" sz="15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JSON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139940" y="3073907"/>
            <a:ext cx="1859280" cy="2205355"/>
            <a:chOff x="7139940" y="3073907"/>
            <a:chExt cx="1859280" cy="2205355"/>
          </a:xfrm>
        </p:grpSpPr>
        <p:sp>
          <p:nvSpPr>
            <p:cNvPr id="28" name="object 28"/>
            <p:cNvSpPr/>
            <p:nvPr/>
          </p:nvSpPr>
          <p:spPr>
            <a:xfrm>
              <a:off x="7418832" y="3073907"/>
              <a:ext cx="239268" cy="139903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7440168" y="3095243"/>
              <a:ext cx="160020" cy="131978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7139940" y="4137659"/>
              <a:ext cx="1851659" cy="114147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7173468" y="4378451"/>
              <a:ext cx="1825752" cy="69494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7161276" y="4158995"/>
              <a:ext cx="1772412" cy="106222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7300721" y="4425442"/>
            <a:ext cx="1483995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575945" marR="5080" lvl="0" indent="-563880" algn="l" defTabSz="457200" rtl="0" eaLnBrk="1" fontAlgn="auto" latinLnBrk="0" hangingPunct="1">
              <a:lnSpc>
                <a:spcPts val="1639"/>
              </a:lnSpc>
              <a:spcBef>
                <a:spcPts val="2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Dictionary</a:t>
            </a:r>
            <a:r>
              <a:rPr kumimoji="0" sz="15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5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relevant  </a:t>
            </a:r>
            <a:r>
              <a:rPr kumimoji="0" sz="15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data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7139940" y="1744979"/>
            <a:ext cx="1868805" cy="2205355"/>
            <a:chOff x="7139940" y="1744979"/>
            <a:chExt cx="1868805" cy="2205355"/>
          </a:xfrm>
        </p:grpSpPr>
        <p:sp>
          <p:nvSpPr>
            <p:cNvPr id="35" name="object 35"/>
            <p:cNvSpPr/>
            <p:nvPr/>
          </p:nvSpPr>
          <p:spPr>
            <a:xfrm>
              <a:off x="7418832" y="1744979"/>
              <a:ext cx="239268" cy="139903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7440168" y="1766315"/>
              <a:ext cx="160020" cy="131978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7139940" y="2807207"/>
              <a:ext cx="1851659" cy="11430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7164324" y="3047999"/>
              <a:ext cx="1844039" cy="69646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7161276" y="2828543"/>
              <a:ext cx="1772412" cy="106375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7291578" y="3096005"/>
            <a:ext cx="1492885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32740" marR="5080" lvl="0" indent="-320040" algn="l" defTabSz="457200" rtl="0" eaLnBrk="1" fontAlgn="auto" latinLnBrk="0" hangingPunct="1">
              <a:lnSpc>
                <a:spcPts val="1639"/>
              </a:lnSpc>
              <a:spcBef>
                <a:spcPts val="2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Cast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dictionary</a:t>
            </a:r>
            <a:r>
              <a:rPr kumimoji="0" sz="1500" b="0" i="0" u="none" strike="noStrike" kern="1200" cap="none" spc="-2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5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to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  </a:t>
            </a:r>
            <a:r>
              <a:rPr kumimoji="0" sz="15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DataFrame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7139940" y="1478280"/>
            <a:ext cx="2790825" cy="1143000"/>
            <a:chOff x="7139940" y="1478280"/>
            <a:chExt cx="2790825" cy="1143000"/>
          </a:xfrm>
        </p:grpSpPr>
        <p:sp>
          <p:nvSpPr>
            <p:cNvPr id="42" name="object 42"/>
            <p:cNvSpPr/>
            <p:nvPr/>
          </p:nvSpPr>
          <p:spPr>
            <a:xfrm>
              <a:off x="7504176" y="1661160"/>
              <a:ext cx="2426207" cy="23774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7525512" y="1682496"/>
              <a:ext cx="2346959" cy="15849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7139940" y="1478280"/>
              <a:ext cx="1851659" cy="11430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7226808" y="1615440"/>
              <a:ext cx="1717548" cy="90373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7161276" y="1499616"/>
              <a:ext cx="1772412" cy="106375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xfrm>
            <a:off x="7354061" y="1660905"/>
            <a:ext cx="1373505" cy="67310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algn="ctr">
              <a:lnSpc>
                <a:spcPts val="1650"/>
              </a:lnSpc>
              <a:spcBef>
                <a:spcPts val="280"/>
              </a:spcBef>
            </a:pP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Filter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data to</a:t>
            </a:r>
            <a:r>
              <a:rPr sz="1500" spc="-20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only 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include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Falcon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9  launches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9496043" y="1478280"/>
            <a:ext cx="1894839" cy="1143000"/>
            <a:chOff x="9496043" y="1478280"/>
            <a:chExt cx="1894839" cy="1143000"/>
          </a:xfrm>
        </p:grpSpPr>
        <p:sp>
          <p:nvSpPr>
            <p:cNvPr id="49" name="object 49"/>
            <p:cNvSpPr/>
            <p:nvPr/>
          </p:nvSpPr>
          <p:spPr>
            <a:xfrm>
              <a:off x="9496043" y="1478280"/>
              <a:ext cx="1851659" cy="11430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9497567" y="1615440"/>
              <a:ext cx="1892807" cy="90373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9517379" y="1499616"/>
              <a:ext cx="1772412" cy="1063752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9640316" y="1660905"/>
            <a:ext cx="1539240" cy="6705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lvl="0" indent="-1270" algn="ctr" defTabSz="457200" rtl="0" eaLnBrk="1" fontAlgn="auto" latinLnBrk="0" hangingPunct="1">
              <a:lnSpc>
                <a:spcPct val="91000"/>
              </a:lnSpc>
              <a:spcBef>
                <a:spcPts val="2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Imputate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missing  </a:t>
            </a:r>
            <a:r>
              <a:rPr kumimoji="0" sz="15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PayloadMass</a:t>
            </a:r>
            <a:r>
              <a:rPr kumimoji="0" sz="1500" b="0" i="0" u="none" strike="noStrike" kern="1200" cap="none" spc="-1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values  with</a:t>
            </a:r>
            <a:r>
              <a:rPr kumimoji="0" sz="15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mean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35635" y="4830826"/>
            <a:ext cx="86550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sng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rlito"/>
                <a:ea typeface="+mn-ea"/>
                <a:cs typeface="Carlito"/>
              </a:rPr>
              <a:t>GitHub</a:t>
            </a:r>
            <a:r>
              <a:rPr kumimoji="0" sz="1500" b="0" i="0" u="sng" strike="noStrike" kern="1200" cap="none" spc="-1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rlito"/>
                <a:ea typeface="+mn-ea"/>
                <a:cs typeface="Carlito"/>
              </a:rPr>
              <a:t> </a:t>
            </a:r>
            <a:r>
              <a:rPr kumimoji="0" sz="1500" b="0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rlito"/>
                <a:ea typeface="+mn-ea"/>
                <a:cs typeface="Carlito"/>
              </a:rPr>
              <a:t>url: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35635" y="5215508"/>
            <a:ext cx="2988945" cy="1271117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lvl="0" indent="0" algn="l" defTabSz="457200" rtl="0" eaLnBrk="1" fontAlgn="auto" latinLnBrk="0" hangingPunct="1">
              <a:lnSpc>
                <a:spcPct val="889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0" i="0" u="sng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2996E1"/>
                  </a:solidFill>
                </a:uFill>
                <a:latin typeface="Carlito"/>
                <a:ea typeface="+mn-ea"/>
                <a:cs typeface="Carlito"/>
                <a:hlinkClick r:id="rId23"/>
              </a:rPr>
              <a:t>https://github.com/navassherif98/IBM_Data_Science_Professional_Certification/blob/master/10.Applied_Data_Science_Capstone/Week%201%20Introduction/Data%20Collection%20Api%20.ipynb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104004" cy="6858000"/>
            <a:chOff x="0" y="0"/>
            <a:chExt cx="4104004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050665" cy="6858000"/>
            </a:xfrm>
            <a:custGeom>
              <a:avLst/>
              <a:gdLst/>
              <a:ahLst/>
              <a:cxnLst/>
              <a:rect l="l" t="t" r="r" b="b"/>
              <a:pathLst>
                <a:path w="4050665" h="6858000">
                  <a:moveTo>
                    <a:pt x="405028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050284" y="6858000"/>
                  </a:lnTo>
                  <a:lnTo>
                    <a:pt x="4050284" y="0"/>
                  </a:lnTo>
                  <a:close/>
                </a:path>
              </a:pathLst>
            </a:custGeom>
            <a:solidFill>
              <a:srgbClr val="BB562C"/>
            </a:solid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4040123" y="0"/>
              <a:ext cx="64135" cy="6858000"/>
            </a:xfrm>
            <a:custGeom>
              <a:avLst/>
              <a:gdLst/>
              <a:ahLst/>
              <a:cxnLst/>
              <a:rect l="l" t="t" r="r" b="b"/>
              <a:pathLst>
                <a:path w="64135" h="6858000">
                  <a:moveTo>
                    <a:pt x="6388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63880" y="6858000"/>
                  </a:lnTo>
                  <a:lnTo>
                    <a:pt x="63880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35635" y="1760982"/>
            <a:ext cx="3016885" cy="1045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ts val="4015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-2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 </a:t>
            </a:r>
            <a:r>
              <a:rPr kumimoji="0" sz="3600" b="0" i="0" u="none" strike="noStrike" kern="1200" cap="none" spc="-1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Collection</a:t>
            </a:r>
            <a:r>
              <a:rPr kumimoji="0" sz="3600" b="0" i="0" u="none" strike="noStrike" kern="1200" cap="none" spc="-5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0" i="0" u="none" strike="noStrike" kern="1200" cap="none" spc="-2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–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457200" rtl="0" eaLnBrk="1" fontAlgn="auto" latinLnBrk="0" hangingPunct="1">
              <a:lnSpc>
                <a:spcPts val="401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-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Web</a:t>
            </a:r>
            <a:r>
              <a:rPr kumimoji="0" sz="3600" b="0" i="0" u="none" strike="noStrike" kern="1200" cap="none" spc="-3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0" i="0" u="none" strike="noStrike" kern="1200" cap="none" spc="-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Scraping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111496" y="713231"/>
            <a:ext cx="2621280" cy="2318385"/>
            <a:chOff x="5111496" y="713231"/>
            <a:chExt cx="2621280" cy="2318385"/>
          </a:xfrm>
        </p:grpSpPr>
        <p:sp>
          <p:nvSpPr>
            <p:cNvPr id="7" name="object 7"/>
            <p:cNvSpPr/>
            <p:nvPr/>
          </p:nvSpPr>
          <p:spPr>
            <a:xfrm>
              <a:off x="5506212" y="1098804"/>
              <a:ext cx="304800" cy="19324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5527548" y="1110995"/>
              <a:ext cx="225551" cy="18623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5111496" y="713231"/>
              <a:ext cx="2580131" cy="15803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5134356" y="1037843"/>
              <a:ext cx="2598420" cy="98145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5132832" y="734567"/>
              <a:ext cx="2500884" cy="15011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314569" y="1104137"/>
            <a:ext cx="2121535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ts val="252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Request</a:t>
            </a:r>
            <a:r>
              <a:rPr kumimoji="0" sz="22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Wikipedia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3335" marR="0" lvl="0" indent="0" algn="ctr" defTabSz="4572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html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111496" y="2589276"/>
            <a:ext cx="2580640" cy="2318385"/>
            <a:chOff x="5111496" y="2589276"/>
            <a:chExt cx="2580640" cy="2318385"/>
          </a:xfrm>
        </p:grpSpPr>
        <p:sp>
          <p:nvSpPr>
            <p:cNvPr id="14" name="object 14"/>
            <p:cNvSpPr/>
            <p:nvPr/>
          </p:nvSpPr>
          <p:spPr>
            <a:xfrm>
              <a:off x="5506212" y="2965704"/>
              <a:ext cx="304800" cy="194157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5527548" y="2987040"/>
              <a:ext cx="225551" cy="18623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5111496" y="2589276"/>
              <a:ext cx="2580131" cy="15803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5334000" y="2913888"/>
              <a:ext cx="2135124" cy="98145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5132832" y="2610612"/>
              <a:ext cx="2500884" cy="15011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514594" y="2980689"/>
            <a:ext cx="1709420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025" marR="0" lvl="0" indent="0" algn="l" defTabSz="457200" rtl="0" eaLnBrk="1" fontAlgn="auto" latinLnBrk="0" hangingPunct="1">
              <a:lnSpc>
                <a:spcPts val="252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BeautifulSoup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2700" marR="0" lvl="0" indent="0" algn="l" defTabSz="4572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html5lib</a:t>
            </a:r>
            <a:r>
              <a:rPr kumimoji="0" sz="22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2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Parser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111496" y="4465320"/>
            <a:ext cx="3906520" cy="1580515"/>
            <a:chOff x="5111496" y="4465320"/>
            <a:chExt cx="3906520" cy="1580515"/>
          </a:xfrm>
        </p:grpSpPr>
        <p:sp>
          <p:nvSpPr>
            <p:cNvPr id="21" name="object 21"/>
            <p:cNvSpPr/>
            <p:nvPr/>
          </p:nvSpPr>
          <p:spPr>
            <a:xfrm>
              <a:off x="5625084" y="4721352"/>
              <a:ext cx="3392423" cy="3048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5646420" y="4742688"/>
              <a:ext cx="3313176" cy="22555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5111496" y="4465320"/>
              <a:ext cx="2580131" cy="15803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5289804" y="4789932"/>
              <a:ext cx="2287524" cy="98145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5132832" y="4486656"/>
              <a:ext cx="2500884" cy="15011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470016" y="4854321"/>
            <a:ext cx="1802130" cy="66865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34010" marR="5080" lvl="0" indent="-321945" algn="l" defTabSz="457200" rtl="0" eaLnBrk="1" fontAlgn="auto" latinLnBrk="0" hangingPunct="1">
              <a:lnSpc>
                <a:spcPts val="2430"/>
              </a:lnSpc>
              <a:spcBef>
                <a:spcPts val="3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Find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launch</a:t>
            </a:r>
            <a:r>
              <a:rPr kumimoji="0" sz="2200" b="0" i="0" u="none" strike="noStrike" kern="1200" cap="none" spc="-1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2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info  </a:t>
            </a:r>
            <a:r>
              <a:rPr kumimoji="0" sz="22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html</a:t>
            </a:r>
            <a:r>
              <a:rPr kumimoji="0" sz="22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2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table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8438388" y="2965704"/>
            <a:ext cx="2580640" cy="3080385"/>
            <a:chOff x="8438388" y="2965704"/>
            <a:chExt cx="2580640" cy="3080385"/>
          </a:xfrm>
        </p:grpSpPr>
        <p:sp>
          <p:nvSpPr>
            <p:cNvPr id="28" name="object 28"/>
            <p:cNvSpPr/>
            <p:nvPr/>
          </p:nvSpPr>
          <p:spPr>
            <a:xfrm>
              <a:off x="8833104" y="2965704"/>
              <a:ext cx="304800" cy="194157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8854440" y="2987040"/>
              <a:ext cx="225551" cy="186232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8438388" y="4465320"/>
              <a:ext cx="2580131" cy="15803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8546592" y="4943855"/>
              <a:ext cx="2363724" cy="67360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8459724" y="4486656"/>
              <a:ext cx="2500883" cy="15011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727440" y="5007990"/>
            <a:ext cx="19437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Create</a:t>
            </a:r>
            <a:r>
              <a:rPr kumimoji="0" sz="22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2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dictionary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8438388" y="1089660"/>
            <a:ext cx="2580640" cy="3112135"/>
            <a:chOff x="8438388" y="1089660"/>
            <a:chExt cx="2580640" cy="3112135"/>
          </a:xfrm>
        </p:grpSpPr>
        <p:sp>
          <p:nvSpPr>
            <p:cNvPr id="35" name="object 35"/>
            <p:cNvSpPr/>
            <p:nvPr/>
          </p:nvSpPr>
          <p:spPr>
            <a:xfrm>
              <a:off x="8833104" y="1089660"/>
              <a:ext cx="304800" cy="194157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8854440" y="1110996"/>
              <a:ext cx="225551" cy="186232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8438388" y="2589276"/>
              <a:ext cx="2580131" cy="15803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8659368" y="2606040"/>
              <a:ext cx="2203704" cy="159562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8459724" y="2610612"/>
              <a:ext cx="2500883" cy="15011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8840216" y="2670810"/>
            <a:ext cx="1708150" cy="128206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lvl="0" indent="0" algn="ctr" defTabSz="457200" rtl="0" eaLnBrk="1" fontAlgn="auto" latinLnBrk="0" hangingPunct="1">
              <a:lnSpc>
                <a:spcPct val="91600"/>
              </a:lnSpc>
              <a:spcBef>
                <a:spcPts val="3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Iterate</a:t>
            </a:r>
            <a:r>
              <a:rPr kumimoji="0" sz="2200" b="0" i="0" u="none" strike="noStrike" kern="1200" cap="none" spc="-1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2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through  table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cells </a:t>
            </a:r>
            <a:r>
              <a:rPr kumimoji="0" sz="22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to  extract </a:t>
            </a:r>
            <a:r>
              <a:rPr kumimoji="0" sz="22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data </a:t>
            </a:r>
            <a:r>
              <a:rPr kumimoji="0" sz="22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to  </a:t>
            </a:r>
            <a:r>
              <a:rPr kumimoji="0" sz="22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dictionary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8438388" y="713231"/>
            <a:ext cx="2580640" cy="1580515"/>
            <a:chOff x="8438388" y="713231"/>
            <a:chExt cx="2580640" cy="1580515"/>
          </a:xfrm>
        </p:grpSpPr>
        <p:sp>
          <p:nvSpPr>
            <p:cNvPr id="42" name="object 42"/>
            <p:cNvSpPr/>
            <p:nvPr/>
          </p:nvSpPr>
          <p:spPr>
            <a:xfrm>
              <a:off x="8438388" y="713231"/>
              <a:ext cx="2580131" cy="15803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8525256" y="1037843"/>
              <a:ext cx="2468879" cy="98145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8459724" y="734567"/>
              <a:ext cx="2500883" cy="15011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8706104" y="1101090"/>
            <a:ext cx="1983105" cy="66802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384175" marR="5080" lvl="0" indent="-372110" algn="l" defTabSz="457200" rtl="0" eaLnBrk="1" fontAlgn="auto" latinLnBrk="0" hangingPunct="1">
              <a:lnSpc>
                <a:spcPts val="2420"/>
              </a:lnSpc>
              <a:spcBef>
                <a:spcPts val="35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Cast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dictionary</a:t>
            </a:r>
            <a:r>
              <a:rPr kumimoji="0" sz="2200" b="0" i="0" u="none" strike="noStrike" kern="1200" cap="none" spc="-1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2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to  </a:t>
            </a:r>
            <a:r>
              <a:rPr kumimoji="0" sz="22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DataFrame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35635" y="4448302"/>
            <a:ext cx="86550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sng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rlito"/>
                <a:ea typeface="+mn-ea"/>
                <a:cs typeface="Carlito"/>
              </a:rPr>
              <a:t>GitHub</a:t>
            </a:r>
            <a:r>
              <a:rPr kumimoji="0" sz="1500" b="0" i="0" u="sng" strike="noStrike" kern="1200" cap="none" spc="-1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rlito"/>
                <a:ea typeface="+mn-ea"/>
                <a:cs typeface="Carlito"/>
              </a:rPr>
              <a:t> </a:t>
            </a:r>
            <a:r>
              <a:rPr kumimoji="0" sz="1500" b="0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rlito"/>
                <a:ea typeface="+mn-ea"/>
                <a:cs typeface="Carlito"/>
              </a:rPr>
              <a:t>url: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35635" y="4830826"/>
            <a:ext cx="2988945" cy="1282402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lvl="0" indent="0" algn="l" defTabSz="457200" rtl="0" eaLnBrk="1" fontAlgn="auto" latinLnBrk="0" hangingPunct="1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0" i="0" u="sng" strike="noStrike" kern="1200" cap="none" spc="-10" normalizeH="0" baseline="0" noProof="0" dirty="0">
                <a:ln>
                  <a:noFill/>
                </a:ln>
                <a:solidFill>
                  <a:srgbClr val="2996E1"/>
                </a:solidFill>
                <a:effectLst/>
                <a:uLnTx/>
                <a:uFill>
                  <a:solidFill>
                    <a:srgbClr val="2996E1"/>
                  </a:solidFill>
                </a:uFill>
                <a:latin typeface="Carlito"/>
                <a:ea typeface="+mn-ea"/>
                <a:cs typeface="Carlito"/>
                <a:hlinkClick r:id="rId17"/>
              </a:rPr>
              <a:t>https://github.com/navassherif98/IBM_Data_Science_Professional_Certification/blob/master/10.Applied_Data_Science_Capstone/Week%201%20Introduction/Data%20Collection%20with%20Web%20Scraping.ipynb</a:t>
            </a:r>
            <a:endParaRPr kumimoji="0" lang="en-IN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3291" y="1737360"/>
            <a:ext cx="996696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096">
            <a:solidFill>
              <a:srgbClr val="7D7D7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635" y="615822"/>
            <a:ext cx="36887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40" dirty="0"/>
              <a:t>Data</a:t>
            </a:r>
            <a:r>
              <a:rPr spc="-530" dirty="0"/>
              <a:t> </a:t>
            </a:r>
            <a:r>
              <a:rPr spc="-275" dirty="0"/>
              <a:t>Wrangling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xfrm>
            <a:off x="467361" y="2091819"/>
            <a:ext cx="11734799" cy="4082656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280"/>
              </a:spcBef>
            </a:pP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Create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training label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outcomes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where 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= 1 &amp;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failure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=</a:t>
            </a:r>
            <a:r>
              <a:rPr sz="20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0.</a:t>
            </a:r>
            <a:endParaRPr sz="2000" dirty="0">
              <a:latin typeface="Carlito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175"/>
              </a:spcBef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Outcome</a:t>
            </a:r>
            <a:r>
              <a:rPr sz="20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column</a:t>
            </a:r>
            <a:r>
              <a:rPr sz="20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has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two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components:</a:t>
            </a:r>
            <a:r>
              <a:rPr sz="20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‘Mission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Outcome’</a:t>
            </a:r>
            <a:r>
              <a:rPr sz="20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‘Landing</a:t>
            </a:r>
            <a:r>
              <a:rPr sz="2000" spc="-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Location’</a:t>
            </a:r>
            <a:endParaRPr sz="2000" dirty="0">
              <a:latin typeface="Carlito"/>
              <a:cs typeface="Carlito"/>
            </a:endParaRPr>
          </a:p>
          <a:p>
            <a:pPr marL="16510" marR="5080">
              <a:lnSpc>
                <a:spcPct val="150000"/>
              </a:lnSpc>
              <a:spcBef>
                <a:spcPts val="290"/>
              </a:spcBef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New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training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label column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‘class’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value 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‘Mission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Outcome’ is 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0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otherwise.  </a:t>
            </a:r>
            <a:r>
              <a:rPr sz="2000" u="heavy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Value </a:t>
            </a:r>
            <a:r>
              <a:rPr sz="20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Mapping:</a:t>
            </a:r>
            <a:endParaRPr sz="2000" dirty="0">
              <a:latin typeface="Carlito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275"/>
              </a:spcBef>
            </a:pP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ASDS, 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RTLS,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&amp; 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Ocean –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set 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-&gt;</a:t>
            </a:r>
            <a:r>
              <a:rPr sz="2000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1</a:t>
            </a:r>
            <a:endParaRPr sz="2000" dirty="0">
              <a:latin typeface="Carlito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None None,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ASDS, None ASDS,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Ocean,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RTLS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–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set 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-&gt;</a:t>
            </a:r>
            <a:r>
              <a:rPr sz="20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0</a:t>
            </a:r>
            <a:endParaRPr sz="2000" dirty="0">
              <a:latin typeface="Carlito"/>
              <a:cs typeface="Carlito"/>
            </a:endParaRPr>
          </a:p>
          <a:p>
            <a:pPr marL="3810">
              <a:lnSpc>
                <a:spcPct val="100000"/>
              </a:lnSpc>
              <a:spcBef>
                <a:spcPts val="5"/>
              </a:spcBef>
            </a:pPr>
            <a:endParaRPr sz="2550" dirty="0">
              <a:latin typeface="Carlito"/>
              <a:cs typeface="Carlito"/>
            </a:endParaRPr>
          </a:p>
          <a:p>
            <a:pPr marL="16510" marR="1900555">
              <a:lnSpc>
                <a:spcPct val="148000"/>
              </a:lnSpc>
            </a:pPr>
            <a:r>
              <a:rPr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 url: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IN" sz="2000" u="heavy" spc="-5" dirty="0">
                <a:solidFill>
                  <a:srgbClr val="2996E1"/>
                </a:solidFill>
                <a:uFill>
                  <a:solidFill>
                    <a:srgbClr val="2996E1"/>
                  </a:solidFill>
                </a:uFill>
                <a:latin typeface="Carlito"/>
                <a:cs typeface="Carlito"/>
                <a:hlinkClick r:id="rId2"/>
              </a:rPr>
              <a:t>https://github.com/navassherif98/IBM_Data_Science_Professional_Certification/blob/master/10.Applied_Data_Science_Capstone/Week%201%20Introduction/Data%20wrangling%20.ipynb</a:t>
            </a:r>
            <a:endParaRPr sz="2000" dirty="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r" defTabSz="4572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38100" marR="0" lvl="0" indent="0" algn="r" defTabSz="4572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</TotalTime>
  <Words>2876</Words>
  <Application>Microsoft Office PowerPoint</Application>
  <PresentationFormat>Widescreen</PresentationFormat>
  <Paragraphs>267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-apple-system</vt:lpstr>
      <vt:lpstr>Carlito</vt:lpstr>
      <vt:lpstr>Abadi</vt:lpstr>
      <vt:lpstr>Arial</vt:lpstr>
      <vt:lpstr>Calibri</vt:lpstr>
      <vt:lpstr>Calibri Light</vt:lpstr>
      <vt:lpstr>IBM Plex Mono SemiBold</vt:lpstr>
      <vt:lpstr>Tw Cen MT</vt:lpstr>
      <vt:lpstr>Custom Design</vt:lpstr>
      <vt:lpstr>Circuit</vt:lpstr>
      <vt:lpstr>PowerPoint Presentation</vt:lpstr>
      <vt:lpstr>Outline </vt:lpstr>
      <vt:lpstr>Executive Summary </vt:lpstr>
      <vt:lpstr>Introduction</vt:lpstr>
      <vt:lpstr>PowerPoint Presentation</vt:lpstr>
      <vt:lpstr>Data Collection Overview</vt:lpstr>
      <vt:lpstr>Filter data to only  include Falcon 9  launches</vt:lpstr>
      <vt:lpstr>PowerPoint Presentation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 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Beginning with `CCA`</vt:lpstr>
      <vt:lpstr>Total Payload Mass from NASA</vt:lpstr>
      <vt:lpstr>Average Payload Mass by F9 v1.1</vt:lpstr>
      <vt:lpstr>First Successful Ground Pad Landing Date</vt:lpstr>
      <vt:lpstr>Successful Drone Ship Landing with Payload  Between 4000 and 6000</vt:lpstr>
      <vt:lpstr>Total Number of Each Mission Outcome</vt:lpstr>
      <vt:lpstr>Boosters that Carried Maximum Payload</vt:lpstr>
      <vt:lpstr>2015 Failed Drone Ship Landing Records</vt:lpstr>
      <vt:lpstr>Ranking Counts of Successful Landings  Between 2010-06-04 and 2017-03-20</vt:lpstr>
      <vt:lpstr>PowerPoint Presentation</vt:lpstr>
      <vt:lpstr>Launch Site Locations </vt:lpstr>
      <vt:lpstr>Color-Coded Launch Markers </vt:lpstr>
      <vt:lpstr>Key Location Proximities </vt:lpstr>
      <vt:lpstr>PowerPoint Presentation</vt:lpstr>
      <vt:lpstr>Successful Launches Across Launch Sites </vt:lpstr>
      <vt:lpstr>Highest Success Rate Launch Site </vt:lpstr>
      <vt:lpstr>Payload Mass vs. Success vs. Booster  Version Category </vt:lpstr>
      <vt:lpstr>PowerPoint Presentation</vt:lpstr>
      <vt:lpstr>PowerPoint Presentation</vt:lpstr>
      <vt:lpstr>Classification Accuracy</vt:lpstr>
      <vt:lpstr>Confusion Matrix</vt:lpstr>
      <vt:lpstr>CONCLUSION</vt:lpstr>
      <vt:lpstr>APPENDIX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Tianhang Wu</cp:lastModifiedBy>
  <cp:revision>199</cp:revision>
  <dcterms:created xsi:type="dcterms:W3CDTF">2021-04-29T18:58:34Z</dcterms:created>
  <dcterms:modified xsi:type="dcterms:W3CDTF">2023-10-31T14:25:27Z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